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3" r:id="rId5"/>
  </p:sldMasterIdLst>
  <p:notesMasterIdLst>
    <p:notesMasterId r:id="rId25"/>
  </p:notesMasterIdLst>
  <p:sldIdLst>
    <p:sldId id="5561" r:id="rId6"/>
    <p:sldId id="5585" r:id="rId7"/>
    <p:sldId id="5552" r:id="rId8"/>
    <p:sldId id="5553" r:id="rId9"/>
    <p:sldId id="5562" r:id="rId10"/>
    <p:sldId id="5602" r:id="rId11"/>
    <p:sldId id="5564" r:id="rId12"/>
    <p:sldId id="5565" r:id="rId13"/>
    <p:sldId id="5570" r:id="rId14"/>
    <p:sldId id="5591" r:id="rId15"/>
    <p:sldId id="5597" r:id="rId16"/>
    <p:sldId id="5598" r:id="rId17"/>
    <p:sldId id="5599" r:id="rId18"/>
    <p:sldId id="5600" r:id="rId19"/>
    <p:sldId id="5601" r:id="rId20"/>
    <p:sldId id="5559" r:id="rId21"/>
    <p:sldId id="5582" r:id="rId22"/>
    <p:sldId id="5587" r:id="rId23"/>
    <p:sldId id="5551" r:id="rId24"/>
  </p:sldIdLst>
  <p:sldSz cx="12192000" cy="6858000"/>
  <p:notesSz cx="6797675" cy="9926638"/>
  <p:defaultTextStyle>
    <a:defPPr marL="0" marR="0" indent="0" algn="l" defTabSz="457167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228584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457167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685750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914332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1142914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1371498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1600080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1828664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3D8"/>
    <a:srgbClr val="1F333D"/>
    <a:srgbClr val="94A131"/>
    <a:srgbClr val="A7B638"/>
    <a:srgbClr val="CAD579"/>
    <a:srgbClr val="B3C33E"/>
    <a:srgbClr val="D1EFEE"/>
    <a:srgbClr val="BEE8E7"/>
    <a:srgbClr val="9CDCDA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36" autoAdjust="0"/>
    <p:restoredTop sz="93971" autoAdjust="0"/>
  </p:normalViewPr>
  <p:slideViewPr>
    <p:cSldViewPr snapToGrid="0">
      <p:cViewPr varScale="1">
        <p:scale>
          <a:sx n="83" d="100"/>
          <a:sy n="83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24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23050" cy="3725862"/>
          </a:xfrm>
          <a:prstGeom prst="rect">
            <a:avLst/>
          </a:prstGeom>
        </p:spPr>
        <p:txBody>
          <a:bodyPr lIns="91422" tIns="45711" rIns="91422" bIns="45711"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06359" y="4715153"/>
            <a:ext cx="4984961" cy="4466986"/>
          </a:xfrm>
          <a:prstGeom prst="rect">
            <a:avLst/>
          </a:prstGeom>
        </p:spPr>
        <p:txBody>
          <a:bodyPr lIns="91422" tIns="45711" rIns="91422" bIns="45711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066263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1pPr>
    <a:lvl2pPr indent="114292"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2pPr>
    <a:lvl3pPr indent="228584"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3pPr>
    <a:lvl4pPr indent="342874"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4pPr>
    <a:lvl5pPr indent="457167"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5pPr>
    <a:lvl6pPr indent="571458"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6pPr>
    <a:lvl7pPr indent="685750"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7pPr>
    <a:lvl8pPr indent="800040"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8pPr>
    <a:lvl9pPr indent="914332"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大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作者和日期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2" y="5034586"/>
            <a:ext cx="10985501" cy="31848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350813">
              <a:lnSpc>
                <a:spcPct val="100000"/>
              </a:lnSpc>
              <a:spcBef>
                <a:spcPts val="0"/>
              </a:spcBef>
              <a:buSzTx/>
              <a:buNone/>
              <a:defRPr sz="1531" b="1">
                <a:solidFill>
                  <a:schemeClr val="bg1"/>
                </a:solidFill>
                <a:latin typeface="+mn-ea"/>
                <a:ea typeface="+mn-ea"/>
              </a:defRPr>
            </a:lvl1pPr>
          </a:lstStyle>
          <a:p>
            <a:r>
              <a:t>作者和日期</a:t>
            </a:r>
          </a:p>
        </p:txBody>
      </p:sp>
      <p:sp>
        <p:nvSpPr>
          <p:cNvPr id="12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3517267"/>
            <a:ext cx="10985503" cy="6975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000" spc="-116">
                <a:solidFill>
                  <a:srgbClr val="000000"/>
                </a:solidFill>
                <a:latin typeface="+mj-ea"/>
                <a:ea typeface="+mj-ea"/>
              </a:defRPr>
            </a:lvl1pPr>
          </a:lstStyle>
          <a:p>
            <a:r>
              <a:rPr dirty="0" err="1"/>
              <a:t>簡報標題</a:t>
            </a:r>
            <a:endParaRPr dirty="0"/>
          </a:p>
        </p:txBody>
      </p:sp>
      <p:sp>
        <p:nvSpPr>
          <p:cNvPr id="13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5" y="4367249"/>
            <a:ext cx="10985500" cy="503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412720">
              <a:lnSpc>
                <a:spcPct val="100000"/>
              </a:lnSpc>
              <a:spcBef>
                <a:spcPts val="0"/>
              </a:spcBef>
              <a:buSzTx/>
              <a:buNone/>
              <a:defRPr sz="2800" b="1">
                <a:solidFill>
                  <a:srgbClr val="000000"/>
                </a:solidFill>
                <a:latin typeface="+mn-ea"/>
                <a:ea typeface="+mn-ea"/>
              </a:defRPr>
            </a:lvl1pPr>
            <a:lvl2pPr marL="0" indent="228584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>
                <a:solidFill>
                  <a:schemeClr val="bg1"/>
                </a:solidFill>
              </a:defRPr>
            </a:lvl2pPr>
            <a:lvl3pPr marL="0" indent="457167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>
                <a:solidFill>
                  <a:schemeClr val="bg1"/>
                </a:solidFill>
                <a:latin typeface="+mn-ea"/>
                <a:ea typeface="+mn-ea"/>
              </a:defRPr>
            </a:lvl3pPr>
            <a:lvl4pPr marL="0" indent="685750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>
                <a:solidFill>
                  <a:schemeClr val="bg1"/>
                </a:solidFill>
                <a:latin typeface="+mn-ea"/>
                <a:ea typeface="+mn-ea"/>
              </a:defRPr>
            </a:lvl4pPr>
            <a:lvl5pPr marL="0" indent="914332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>
                <a:solidFill>
                  <a:schemeClr val="bg1"/>
                </a:solidFill>
                <a:latin typeface="+mn-ea"/>
                <a:ea typeface="+mn-ea"/>
              </a:defRPr>
            </a:lvl5pPr>
          </a:lstStyle>
          <a:p>
            <a:r>
              <a:rPr dirty="0" err="1"/>
              <a:t>簡報子標題</a:t>
            </a:r>
            <a:endParaRPr dirty="0"/>
          </a:p>
        </p:txBody>
      </p:sp>
      <p:sp>
        <p:nvSpPr>
          <p:cNvPr id="1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文字方塊 1"/>
          <p:cNvSpPr txBox="1"/>
          <p:nvPr userDrawn="1"/>
        </p:nvSpPr>
        <p:spPr>
          <a:xfrm>
            <a:off x="281610" y="258526"/>
            <a:ext cx="973481" cy="3060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733" tIns="67733" rIns="67733" bIns="67733" numCol="1" spcCol="38100" rtlCol="0" anchor="ctr">
            <a:spAutoFit/>
          </a:bodyPr>
          <a:lstStyle/>
          <a:p>
            <a:pPr marL="0" marR="0" indent="0" algn="dist" defTabSz="3251036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1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數位產業署</a:t>
            </a:r>
          </a:p>
        </p:txBody>
      </p:sp>
      <p:sp>
        <p:nvSpPr>
          <p:cNvPr id="15" name="文字方塊 14"/>
          <p:cNvSpPr txBox="1"/>
          <p:nvPr userDrawn="1"/>
        </p:nvSpPr>
        <p:spPr>
          <a:xfrm>
            <a:off x="1424521" y="74537"/>
            <a:ext cx="3162096" cy="3060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733" tIns="67733" rIns="67733" bIns="67733" numCol="1" spcCol="38100" rtlCol="0" anchor="ctr">
            <a:spAutoFit/>
          </a:bodyPr>
          <a:lstStyle/>
          <a:p>
            <a:pPr algn="l"/>
            <a:r>
              <a:rPr lang="en-US" altLang="zh-TW" sz="1100" dirty="0">
                <a:solidFill>
                  <a:srgbClr val="000000"/>
                </a:solidFill>
                <a:effectLst/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Administration for</a:t>
            </a:r>
            <a:r>
              <a:rPr lang="zh-TW" altLang="en-US" sz="1100" dirty="0">
                <a:solidFill>
                  <a:srgbClr val="000000"/>
                </a:solidFill>
                <a:effectLst/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</a:t>
            </a:r>
            <a:r>
              <a:rPr lang="en-US" altLang="zh-TW" sz="1100" dirty="0">
                <a:solidFill>
                  <a:srgbClr val="000000"/>
                </a:solidFill>
                <a:effectLst/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Digital Industries, moda</a:t>
            </a:r>
            <a:endParaRPr kumimoji="0" lang="zh-TW" altLang="en-US" sz="11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微軟正黑體 Light" panose="020B0304030504040204" pitchFamily="34" charset="-120"/>
              <a:ea typeface="微軟正黑體 Light" panose="020B0304030504040204" pitchFamily="34" charset="-120"/>
              <a:cs typeface="+mn-cs"/>
              <a:sym typeface="Helvetica Neue"/>
            </a:endParaRPr>
          </a:p>
        </p:txBody>
      </p:sp>
      <p:pic>
        <p:nvPicPr>
          <p:cNvPr id="10" name="圖片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108" y="1639048"/>
            <a:ext cx="1853784" cy="1853784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24" y="108661"/>
            <a:ext cx="1016083" cy="101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053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只有大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幻燈片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539750"/>
            <a:ext cx="10985500" cy="717475"/>
          </a:xfrm>
          <a:prstGeom prst="rect">
            <a:avLst/>
          </a:prstGeom>
        </p:spPr>
        <p:txBody>
          <a:bodyPr/>
          <a:lstStyle/>
          <a:p>
            <a:r>
              <a:t>幻燈片標題</a:t>
            </a:r>
          </a:p>
        </p:txBody>
      </p:sp>
      <p:sp>
        <p:nvSpPr>
          <p:cNvPr id="80" name="幻燈片子標題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1" y="1186485"/>
            <a:ext cx="10985500" cy="46739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63194">
              <a:lnSpc>
                <a:spcPct val="100000"/>
              </a:lnSpc>
              <a:spcBef>
                <a:spcPts val="0"/>
              </a:spcBef>
              <a:buSzTx/>
              <a:buNone/>
              <a:defRPr sz="2420" b="1"/>
            </a:lvl1pPr>
          </a:lstStyle>
          <a:p>
            <a:r>
              <a:t>幻燈片子標題</a:t>
            </a:r>
          </a:p>
        </p:txBody>
      </p:sp>
      <p:sp>
        <p:nvSpPr>
          <p:cNvPr id="8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議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議程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539753"/>
            <a:ext cx="10985500" cy="717551"/>
          </a:xfrm>
          <a:prstGeom prst="rect">
            <a:avLst/>
          </a:prstGeom>
        </p:spPr>
        <p:txBody>
          <a:bodyPr/>
          <a:lstStyle/>
          <a:p>
            <a:r>
              <a:t>議程標題</a:t>
            </a:r>
          </a:p>
        </p:txBody>
      </p:sp>
      <p:sp>
        <p:nvSpPr>
          <p:cNvPr id="89" name="議程副標題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1" y="1186485"/>
            <a:ext cx="10985500" cy="46739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63194">
              <a:lnSpc>
                <a:spcPct val="100000"/>
              </a:lnSpc>
              <a:spcBef>
                <a:spcPts val="0"/>
              </a:spcBef>
              <a:buSzTx/>
              <a:buNone/>
              <a:defRPr sz="2420" b="1"/>
            </a:lvl1pPr>
          </a:lstStyle>
          <a:p>
            <a:r>
              <a:t>議程副標題</a:t>
            </a:r>
          </a:p>
        </p:txBody>
      </p:sp>
      <p:sp>
        <p:nvSpPr>
          <p:cNvPr id="90" name="內文層級一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412720">
              <a:lnSpc>
                <a:spcPct val="100000"/>
              </a:lnSpc>
              <a:spcBef>
                <a:spcPts val="900"/>
              </a:spcBef>
              <a:buSzTx/>
              <a:buNone/>
              <a:defRPr sz="2751" spc="-28"/>
            </a:lvl1pPr>
            <a:lvl2pPr marL="0" indent="228584" defTabSz="412720">
              <a:lnSpc>
                <a:spcPct val="100000"/>
              </a:lnSpc>
              <a:spcBef>
                <a:spcPts val="900"/>
              </a:spcBef>
              <a:buSzTx/>
              <a:buNone/>
              <a:defRPr sz="2751" spc="-28"/>
            </a:lvl2pPr>
            <a:lvl3pPr marL="0" indent="457167" defTabSz="412720">
              <a:lnSpc>
                <a:spcPct val="100000"/>
              </a:lnSpc>
              <a:spcBef>
                <a:spcPts val="900"/>
              </a:spcBef>
              <a:buSzTx/>
              <a:buNone/>
              <a:defRPr sz="2751" spc="-28"/>
            </a:lvl3pPr>
            <a:lvl4pPr marL="0" indent="685750" defTabSz="412720">
              <a:lnSpc>
                <a:spcPct val="100000"/>
              </a:lnSpc>
              <a:spcBef>
                <a:spcPts val="900"/>
              </a:spcBef>
              <a:buSzTx/>
              <a:buNone/>
              <a:defRPr sz="2751" spc="-28"/>
            </a:lvl4pPr>
            <a:lvl5pPr marL="0" indent="914332" defTabSz="412720">
              <a:lnSpc>
                <a:spcPct val="100000"/>
              </a:lnSpc>
              <a:spcBef>
                <a:spcPts val="900"/>
              </a:spcBef>
              <a:buSzTx/>
              <a:buNone/>
              <a:defRPr sz="2751" spc="-28"/>
            </a:lvl5pPr>
          </a:lstStyle>
          <a:p>
            <a:r>
              <a:t>議程主題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聲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內文層級一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1" y="2460424"/>
            <a:ext cx="10985500" cy="193715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思源黑体 CN Medium" panose="020B0600000000000000" pitchFamily="34" charset="-128"/>
                <a:ea typeface="思源黑体 CN Medium" panose="020B0600000000000000" pitchFamily="34" charset="-128"/>
                <a:cs typeface="思源黑体 CN Medium" panose="020B0600000000000000" pitchFamily="34" charset="-128"/>
                <a:sym typeface="Helvetica Neue Medium"/>
              </a:defRPr>
            </a:lvl1pPr>
            <a:lvl2pPr marL="0" indent="228584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457167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68575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914332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rPr dirty="0" err="1"/>
              <a:t>聲明</a:t>
            </a:r>
            <a:endParaRPr dirty="0"/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99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重要事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內文層級一…"/>
          <p:cNvSpPr txBox="1">
            <a:spLocks noGrp="1"/>
          </p:cNvSpPr>
          <p:nvPr>
            <p:ph type="body" idx="1" hasCustomPrompt="1"/>
          </p:nvPr>
        </p:nvSpPr>
        <p:spPr>
          <a:xfrm>
            <a:off x="603251" y="537964"/>
            <a:ext cx="10985500" cy="3620792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1pPr>
            <a:lvl2pPr marL="0" indent="228584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2pPr>
            <a:lvl3pPr marL="0" indent="457167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3pPr>
            <a:lvl4pPr marL="0" indent="68575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4pPr>
            <a:lvl5pPr marL="0" indent="914332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詳細資訊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1" y="4131093"/>
            <a:ext cx="10985500" cy="46739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363194">
              <a:lnSpc>
                <a:spcPct val="100000"/>
              </a:lnSpc>
              <a:spcBef>
                <a:spcPts val="0"/>
              </a:spcBef>
              <a:buSzTx/>
              <a:buNone/>
              <a:defRPr sz="2420" b="1"/>
            </a:lvl1pPr>
          </a:lstStyle>
          <a:p>
            <a:r>
              <a:t>詳細資訊</a:t>
            </a:r>
          </a:p>
        </p:txBody>
      </p:sp>
      <p:sp>
        <p:nvSpPr>
          <p:cNvPr id="10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名言語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出處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5013" y="5337730"/>
            <a:ext cx="10100027" cy="31848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50813">
              <a:lnSpc>
                <a:spcPct val="100000"/>
              </a:lnSpc>
              <a:spcBef>
                <a:spcPts val="0"/>
              </a:spcBef>
              <a:buSzTx/>
              <a:buNone/>
              <a:defRPr sz="1531" b="1"/>
            </a:lvl1pPr>
          </a:lstStyle>
          <a:p>
            <a:r>
              <a:t>出處</a:t>
            </a:r>
          </a:p>
        </p:txBody>
      </p:sp>
      <p:sp>
        <p:nvSpPr>
          <p:cNvPr id="116" name="內文層級一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876964" y="2469931"/>
            <a:ext cx="10438077" cy="1918140"/>
          </a:xfrm>
          <a:prstGeom prst="rect">
            <a:avLst/>
          </a:prstGeom>
        </p:spPr>
        <p:txBody>
          <a:bodyPr/>
          <a:lstStyle>
            <a:lvl1pPr marL="319437" indent="-234933">
              <a:spcBef>
                <a:spcPts val="0"/>
              </a:spcBef>
              <a:buSzTx/>
              <a:buNone/>
              <a:defRPr sz="4251" spc="-85">
                <a:latin typeface="+mj-ea"/>
                <a:ea typeface="+mj-ea"/>
                <a:cs typeface="Helvetica Neue Medium"/>
                <a:sym typeface="Helvetica Neue Medium"/>
              </a:defRPr>
            </a:lvl1pPr>
            <a:lvl2pPr marL="319437" indent="-6351">
              <a:spcBef>
                <a:spcPts val="0"/>
              </a:spcBef>
              <a:buSzTx/>
              <a:buNone/>
              <a:defRPr sz="4251" spc="-85">
                <a:latin typeface="+mj-ea"/>
                <a:ea typeface="+mj-ea"/>
                <a:cs typeface="Helvetica Neue Medium"/>
                <a:sym typeface="Helvetica Neue Medium"/>
              </a:defRPr>
            </a:lvl2pPr>
            <a:lvl3pPr marL="319437" indent="222234">
              <a:spcBef>
                <a:spcPts val="0"/>
              </a:spcBef>
              <a:buSzTx/>
              <a:buNone/>
              <a:defRPr sz="4251" spc="-85">
                <a:latin typeface="+mj-ea"/>
                <a:ea typeface="+mj-ea"/>
                <a:cs typeface="Helvetica Neue Medium"/>
                <a:sym typeface="Helvetica Neue Medium"/>
              </a:defRPr>
            </a:lvl3pPr>
            <a:lvl4pPr marL="319437" indent="450815">
              <a:spcBef>
                <a:spcPts val="0"/>
              </a:spcBef>
              <a:buSzTx/>
              <a:buNone/>
              <a:defRPr sz="4251" spc="-85">
                <a:latin typeface="+mj-ea"/>
                <a:ea typeface="+mj-ea"/>
                <a:cs typeface="Helvetica Neue Medium"/>
                <a:sym typeface="Helvetica Neue Medium"/>
              </a:defRPr>
            </a:lvl4pPr>
            <a:lvl5pPr marL="319437" indent="679402">
              <a:spcBef>
                <a:spcPts val="0"/>
              </a:spcBef>
              <a:buSzTx/>
              <a:buNone/>
              <a:defRPr sz="4251" spc="-85">
                <a:latin typeface="+mj-ea"/>
                <a:ea typeface="+mj-ea"/>
                <a:cs typeface="Helvetica Neue Medium"/>
                <a:sym typeface="Helvetica Neue Medium"/>
              </a:defRPr>
            </a:lvl5pPr>
          </a:lstStyle>
          <a:p>
            <a:r>
              <a:t>「著名的引言」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一碗沙拉搭配炒飯、水煮蛋和筷子"/>
          <p:cNvSpPr>
            <a:spLocks noGrp="1"/>
          </p:cNvSpPr>
          <p:nvPr>
            <p:ph type="pic" idx="21"/>
          </p:nvPr>
        </p:nvSpPr>
        <p:spPr>
          <a:xfrm>
            <a:off x="-666750" y="-2762251"/>
            <a:ext cx="13525500" cy="10820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大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6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簡報標題</a:t>
            </a:r>
          </a:p>
        </p:txBody>
      </p:sp>
      <p:sp>
        <p:nvSpPr>
          <p:cNvPr id="13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簡報子標題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</p:spTree>
    <p:extLst>
      <p:ext uri="{BB962C8B-B14F-4D97-AF65-F5344CB8AC3E}">
        <p14:creationId xmlns:p14="http://schemas.microsoft.com/office/powerpoint/2010/main" val="301195533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91D4B9-DBB2-820C-2603-CDC772FED5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2A45EAE-D6A3-AFBC-9C77-8B52A3BBF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2B7E983-E77C-4ECB-5287-5A1474B6A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DEA-4F73-45B4-B7A5-6E98302DC5F7}" type="datetimeFigureOut">
              <a:rPr lang="zh-TW" altLang="en-US" smtClean="0"/>
              <a:t>2025/4/14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B74BE47-7A60-259C-AA70-2FD469E2E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B3BD25-93A0-5AC1-8504-9E1107AF3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ECDB-4738-45AF-9BC7-125ECE50A7D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等腰三角形 6">
            <a:extLst>
              <a:ext uri="{FF2B5EF4-FFF2-40B4-BE49-F238E27FC236}">
                <a16:creationId xmlns:a16="http://schemas.microsoft.com/office/drawing/2014/main" id="{D3DC51D9-478C-74C6-82C6-DCB5FD7C1D68}"/>
              </a:ext>
            </a:extLst>
          </p:cNvPr>
          <p:cNvSpPr/>
          <p:nvPr userDrawn="1"/>
        </p:nvSpPr>
        <p:spPr>
          <a:xfrm>
            <a:off x="9934" y="5533919"/>
            <a:ext cx="9001000" cy="1324081"/>
          </a:xfrm>
          <a:prstGeom prst="triangle">
            <a:avLst>
              <a:gd name="adj" fmla="val 0"/>
            </a:avLst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等腰三角形 7">
            <a:extLst>
              <a:ext uri="{FF2B5EF4-FFF2-40B4-BE49-F238E27FC236}">
                <a16:creationId xmlns:a16="http://schemas.microsoft.com/office/drawing/2014/main" id="{18075D18-DCD7-A6CC-DAEB-0668067B455F}"/>
              </a:ext>
            </a:extLst>
          </p:cNvPr>
          <p:cNvSpPr/>
          <p:nvPr userDrawn="1"/>
        </p:nvSpPr>
        <p:spPr>
          <a:xfrm flipH="1">
            <a:off x="3181066" y="5232798"/>
            <a:ext cx="9001000" cy="1625202"/>
          </a:xfrm>
          <a:prstGeom prst="triangle">
            <a:avLst>
              <a:gd name="adj" fmla="val 0"/>
            </a:avLst>
          </a:prstGeom>
          <a:solidFill>
            <a:srgbClr val="1629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1921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5157F08-46B1-85F1-5C4E-0747540BE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DEA-4F73-45B4-B7A5-6E98302DC5F7}" type="datetimeFigureOut">
              <a:rPr lang="zh-TW" altLang="en-US" smtClean="0"/>
              <a:t>2025/4/14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C128EED-9B66-E74F-232A-1DA66990E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059757A-1720-2F3D-88B7-A89A8DBF1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ECDB-4738-45AF-9BC7-125ECE50A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617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" y="225116"/>
            <a:ext cx="12192000" cy="720000"/>
          </a:xfrm>
        </p:spPr>
        <p:txBody>
          <a:bodyPr anchor="ctr">
            <a:noAutofit/>
          </a:bodyPr>
          <a:lstStyle>
            <a:lvl1pPr marL="0" marR="0" indent="0" algn="ctr" defTabSz="12190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TW" altLang="en-US" sz="4200" b="1" i="0" u="none" strike="noStrike" cap="none" spc="0" baseline="0" dirty="0">
                <a:solidFill>
                  <a:srgbClr val="C00000"/>
                </a:solidFill>
                <a:effectLst/>
                <a:uFillTx/>
                <a:latin typeface="+mj-ea"/>
                <a:ea typeface="+mj-ea"/>
                <a:cs typeface="+mn-cs"/>
                <a:sym typeface="Helvetica Neue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24" y="108661"/>
            <a:ext cx="1016083" cy="1016083"/>
          </a:xfrm>
          <a:prstGeom prst="rect">
            <a:avLst/>
          </a:prstGeom>
        </p:spPr>
      </p:pic>
      <p:sp>
        <p:nvSpPr>
          <p:cNvPr id="15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730041" y="6442658"/>
            <a:ext cx="290143" cy="287258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936160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D5B247-846C-2097-1DA7-E92B31588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00" y="179063"/>
            <a:ext cx="11520000" cy="684000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zh-TW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lvl="0">
              <a:lnSpc>
                <a:spcPct val="100000"/>
              </a:lnSpc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EEB3903-7DC2-D454-A952-EE75D157B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DEA-4F73-45B4-B7A5-6E98302DC5F7}" type="datetimeFigureOut">
              <a:rPr lang="zh-TW" altLang="en-US" smtClean="0"/>
              <a:t>2025/4/14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6FB9D14-77B2-1620-D86C-8768872F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E08E5A6-C916-4E61-6F94-0ACEE4EB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245400" cy="365125"/>
          </a:xfrm>
        </p:spPr>
        <p:txBody>
          <a:bodyPr/>
          <a:lstStyle>
            <a:lvl1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C5ECDB-4738-45AF-9BC7-125ECE50A7D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E36C6957-864B-A7D8-A23D-19FC2B55BC0B}"/>
              </a:ext>
            </a:extLst>
          </p:cNvPr>
          <p:cNvCxnSpPr>
            <a:cxnSpLocks/>
          </p:cNvCxnSpPr>
          <p:nvPr userDrawn="1"/>
        </p:nvCxnSpPr>
        <p:spPr>
          <a:xfrm>
            <a:off x="341080" y="934183"/>
            <a:ext cx="11514920" cy="0"/>
          </a:xfrm>
          <a:prstGeom prst="line">
            <a:avLst/>
          </a:prstGeom>
          <a:ln>
            <a:solidFill>
              <a:srgbClr val="1F3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版面配置區 7">
            <a:extLst>
              <a:ext uri="{FF2B5EF4-FFF2-40B4-BE49-F238E27FC236}">
                <a16:creationId xmlns:a16="http://schemas.microsoft.com/office/drawing/2014/main" id="{2F2C1C75-F93F-249D-2ACD-228482EDB2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6550" y="1219201"/>
            <a:ext cx="11514920" cy="506602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88808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D5B247-846C-2097-1DA7-E92B31588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00" y="179063"/>
            <a:ext cx="11520000" cy="8640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EEB3903-7DC2-D454-A952-EE75D157B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DEA-4F73-45B4-B7A5-6E98302DC5F7}" type="datetimeFigureOut">
              <a:rPr lang="zh-TW" altLang="en-US" smtClean="0"/>
              <a:t>2025/4/14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6FB9D14-77B2-1620-D86C-8768872F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E08E5A6-C916-4E61-6F94-0ACEE4EB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245400" cy="365125"/>
          </a:xfrm>
        </p:spPr>
        <p:txBody>
          <a:bodyPr/>
          <a:lstStyle>
            <a:lvl1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C5ECDB-4738-45AF-9BC7-125ECE50A7D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4274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D5B247-846C-2097-1DA7-E92B31588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00" y="179063"/>
            <a:ext cx="11520000" cy="684000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zh-TW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lvl="0">
              <a:lnSpc>
                <a:spcPct val="100000"/>
              </a:lnSpc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EEB3903-7DC2-D454-A952-EE75D157B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DEA-4F73-45B4-B7A5-6E98302DC5F7}" type="datetimeFigureOut">
              <a:rPr lang="zh-TW" altLang="en-US" smtClean="0"/>
              <a:t>2025/4/14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6FB9D14-77B2-1620-D86C-8768872F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E08E5A6-C916-4E61-6F94-0ACEE4EB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245400" cy="365125"/>
          </a:xfrm>
        </p:spPr>
        <p:txBody>
          <a:bodyPr/>
          <a:lstStyle>
            <a:lvl1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C5ECDB-4738-45AF-9BC7-125ECE50A7D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E36C6957-864B-A7D8-A23D-19FC2B55BC0B}"/>
              </a:ext>
            </a:extLst>
          </p:cNvPr>
          <p:cNvCxnSpPr>
            <a:cxnSpLocks/>
          </p:cNvCxnSpPr>
          <p:nvPr userDrawn="1"/>
        </p:nvCxnSpPr>
        <p:spPr>
          <a:xfrm>
            <a:off x="341080" y="863063"/>
            <a:ext cx="11514920" cy="0"/>
          </a:xfrm>
          <a:prstGeom prst="line">
            <a:avLst/>
          </a:prstGeom>
          <a:ln>
            <a:solidFill>
              <a:srgbClr val="1F3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0571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3D4F-90E4-49C4-963A-02D117D3075B}" type="datetime1">
              <a:rPr lang="zh-TW" altLang="en-US" smtClean="0"/>
              <a:pPr/>
              <a:t>2025/4/14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版面配置區 1">
            <a:extLst>
              <a:ext uri="{FF2B5EF4-FFF2-40B4-BE49-F238E27FC236}">
                <a16:creationId xmlns:a16="http://schemas.microsoft.com/office/drawing/2014/main" id="{958DF291-260D-8BCD-6063-CE517E80A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000" y="358986"/>
            <a:ext cx="11160000" cy="803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9" name="文字版面配置區 2">
            <a:extLst>
              <a:ext uri="{FF2B5EF4-FFF2-40B4-BE49-F238E27FC236}">
                <a16:creationId xmlns:a16="http://schemas.microsoft.com/office/drawing/2014/main" id="{A0BE4DDB-881E-5F0E-5C75-324AA79F0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000" y="1268760"/>
            <a:ext cx="1116000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94795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" y="225116"/>
            <a:ext cx="12192000" cy="720000"/>
          </a:xfrm>
        </p:spPr>
        <p:txBody>
          <a:bodyPr anchor="ctr">
            <a:noAutofit/>
          </a:bodyPr>
          <a:lstStyle>
            <a:lvl1pPr marL="0" marR="0" indent="0" algn="ctr" defTabSz="12190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TW" altLang="en-US" sz="4200" b="1" i="0" u="none" strike="noStrike" cap="none" spc="0" baseline="0" dirty="0">
                <a:solidFill>
                  <a:srgbClr val="C00000"/>
                </a:solidFill>
                <a:effectLst/>
                <a:uFillTx/>
                <a:latin typeface="+mj-ea"/>
                <a:ea typeface="+mj-ea"/>
                <a:cs typeface="+mn-cs"/>
                <a:sym typeface="Helvetica Neue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24" y="108661"/>
            <a:ext cx="1016083" cy="1016083"/>
          </a:xfrm>
          <a:prstGeom prst="rect">
            <a:avLst/>
          </a:prstGeom>
        </p:spPr>
      </p:pic>
      <p:sp>
        <p:nvSpPr>
          <p:cNvPr id="15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730041" y="6442658"/>
            <a:ext cx="290143" cy="287258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878D286A-2EC9-200A-1118-F9930EEC1A55}"/>
              </a:ext>
            </a:extLst>
          </p:cNvPr>
          <p:cNvSpPr txBox="1">
            <a:spLocks/>
          </p:cNvSpPr>
          <p:nvPr userDrawn="1"/>
        </p:nvSpPr>
        <p:spPr>
          <a:xfrm>
            <a:off x="612027" y="1044186"/>
            <a:ext cx="11263085" cy="792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Helvetica Neue"/>
              </a:defRPr>
            </a:lvl1pPr>
            <a:lvl2pPr marL="0" marR="0" indent="228584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457167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685750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914332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1142914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1371498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1600080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1828664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>
              <a:lnSpc>
                <a:spcPct val="150000"/>
              </a:lnSpc>
            </a:pPr>
            <a:endParaRPr lang="zh-TW" altLang="en-US" sz="2800" dirty="0">
              <a:solidFill>
                <a:srgbClr val="002060"/>
              </a:solidFill>
            </a:endParaRPr>
          </a:p>
        </p:txBody>
      </p:sp>
      <p:sp>
        <p:nvSpPr>
          <p:cNvPr id="8" name="幻燈片子標題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1" y="896991"/>
            <a:ext cx="10985500" cy="748859"/>
          </a:xfrm>
          <a:prstGeom prst="rect">
            <a:avLst/>
          </a:prstGeom>
        </p:spPr>
        <p:txBody>
          <a:bodyPr lIns="45719" tIns="45719" rIns="45719" bIns="45719">
            <a:noAutofit/>
          </a:bodyPr>
          <a:lstStyle>
            <a:lvl1pPr marL="0" marR="0" indent="0" algn="l" defTabSz="1219078" rtl="0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1" i="0" u="none" strike="noStrike" cap="none" spc="-85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Helvetica Neue"/>
              </a:defRPr>
            </a:lvl1pPr>
          </a:lstStyle>
          <a:p>
            <a:r>
              <a:rPr dirty="0" err="1"/>
              <a:t>幻燈片子標題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106962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altLang="zh-TW" smtClean="0"/>
              <a:pPr/>
              <a:t>‹#›</a:t>
            </a:fld>
            <a:endParaRPr lang="zh-TW" altLang="en-US"/>
          </a:p>
        </p:txBody>
      </p:sp>
      <p:sp>
        <p:nvSpPr>
          <p:cNvPr id="4" name="感謝您的聆聽"/>
          <p:cNvSpPr txBox="1"/>
          <p:nvPr userDrawn="1"/>
        </p:nvSpPr>
        <p:spPr>
          <a:xfrm>
            <a:off x="4454778" y="2073667"/>
            <a:ext cx="3282447" cy="472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defRPr sz="5200" spc="883">
                <a:solidFill>
                  <a:srgbClr val="FFFFFF"/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lvl1pPr>
          </a:lstStyle>
          <a:p>
            <a:r>
              <a:rPr sz="2600" dirty="0" err="1">
                <a:latin typeface="+mn-ea"/>
                <a:ea typeface="+mn-ea"/>
              </a:rPr>
              <a:t>感謝您的聆聽</a:t>
            </a:r>
            <a:endParaRPr sz="2600" dirty="0">
              <a:latin typeface="+mn-ea"/>
              <a:ea typeface="+mn-ea"/>
            </a:endParaRPr>
          </a:p>
        </p:txBody>
      </p:sp>
      <p:sp>
        <p:nvSpPr>
          <p:cNvPr id="5" name="Thank You"/>
          <p:cNvSpPr txBox="1"/>
          <p:nvPr userDrawn="1"/>
        </p:nvSpPr>
        <p:spPr>
          <a:xfrm>
            <a:off x="4626170" y="2594439"/>
            <a:ext cx="2939661" cy="349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9" tIns="35719" rIns="35719" bIns="35719" anchor="ctr">
            <a:spAutoFit/>
          </a:bodyPr>
          <a:lstStyle>
            <a:lvl1pPr defTabSz="821531">
              <a:defRPr sz="3600" spc="323">
                <a:solidFill>
                  <a:srgbClr val="FFFFFF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r>
              <a:rPr sz="1800" dirty="0">
                <a:latin typeface="+mj-ea"/>
                <a:ea typeface="+mj-ea"/>
              </a:rPr>
              <a:t>Thank You</a:t>
            </a:r>
          </a:p>
        </p:txBody>
      </p:sp>
      <p:pic>
        <p:nvPicPr>
          <p:cNvPr id="2" name="圖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447" y="3328071"/>
            <a:ext cx="1945107" cy="194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147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與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酪梨與萊姆"/>
          <p:cNvSpPr>
            <a:spLocks noGrp="1"/>
          </p:cNvSpPr>
          <p:nvPr>
            <p:ph type="pic" idx="21"/>
          </p:nvPr>
        </p:nvSpPr>
        <p:spPr>
          <a:xfrm>
            <a:off x="-577849" y="-647700"/>
            <a:ext cx="13373100" cy="80094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3562351"/>
            <a:ext cx="10985500" cy="2324100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簡報標題</a:t>
            </a:r>
          </a:p>
        </p:txBody>
      </p:sp>
      <p:sp>
        <p:nvSpPr>
          <p:cNvPr id="23" name="作者和日期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603849" y="553073"/>
            <a:ext cx="10984311" cy="31848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50813">
              <a:lnSpc>
                <a:spcPct val="100000"/>
              </a:lnSpc>
              <a:spcBef>
                <a:spcPts val="0"/>
              </a:spcBef>
              <a:buSzTx/>
              <a:buNone/>
              <a:defRPr sz="1531" b="1"/>
            </a:lvl1pPr>
          </a:lstStyle>
          <a:p>
            <a:r>
              <a:t>作者和日期</a:t>
            </a:r>
          </a:p>
        </p:txBody>
      </p:sp>
      <p:sp>
        <p:nvSpPr>
          <p:cNvPr id="24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1" y="5804955"/>
            <a:ext cx="10985500" cy="558476"/>
          </a:xfrm>
          <a:prstGeom prst="rect">
            <a:avLst/>
          </a:prstGeom>
        </p:spPr>
        <p:txBody>
          <a:bodyPr/>
          <a:lstStyle>
            <a:lvl1pPr marL="0" indent="0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1pPr>
            <a:lvl2pPr marL="0" indent="228584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2pPr>
            <a:lvl3pPr marL="0" indent="457167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3pPr>
            <a:lvl4pPr marL="0" indent="685750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4pPr>
            <a:lvl5pPr marL="0" indent="914332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5pPr>
          </a:lstStyle>
          <a:p>
            <a:r>
              <a:t>簡報子標題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與替用照片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一碗鮭魚餅、沙拉和鷹嘴豆泥"/>
          <p:cNvSpPr>
            <a:spLocks noGrp="1"/>
          </p:cNvSpPr>
          <p:nvPr>
            <p:ph type="pic" idx="21"/>
          </p:nvPr>
        </p:nvSpPr>
        <p:spPr>
          <a:xfrm>
            <a:off x="5486401" y="-101600"/>
            <a:ext cx="6072419" cy="70675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幻燈片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635000"/>
            <a:ext cx="4889500" cy="2941136"/>
          </a:xfrm>
          <a:prstGeom prst="rect">
            <a:avLst/>
          </a:prstGeom>
        </p:spPr>
        <p:txBody>
          <a:bodyPr anchor="b"/>
          <a:lstStyle/>
          <a:p>
            <a:r>
              <a:rPr dirty="0" err="1"/>
              <a:t>幻燈片標題</a:t>
            </a:r>
            <a:endParaRPr dirty="0"/>
          </a:p>
        </p:txBody>
      </p:sp>
      <p:sp>
        <p:nvSpPr>
          <p:cNvPr id="34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1" y="3530288"/>
            <a:ext cx="4889500" cy="2692712"/>
          </a:xfrm>
          <a:prstGeom prst="rect">
            <a:avLst/>
          </a:prstGeom>
        </p:spPr>
        <p:txBody>
          <a:bodyPr/>
          <a:lstStyle>
            <a:lvl1pPr marL="0" indent="0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1pPr>
            <a:lvl2pPr marL="0" indent="228584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2pPr>
            <a:lvl3pPr marL="0" indent="457167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3pPr>
            <a:lvl4pPr marL="0" indent="685750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4pPr>
            <a:lvl5pPr marL="0" indent="914332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5pPr>
          </a:lstStyle>
          <a:p>
            <a:r>
              <a:rPr dirty="0" err="1"/>
              <a:t>幻燈片子標題</a:t>
            </a:r>
            <a:endParaRPr dirty="0"/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35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5969446" y="6488827"/>
            <a:ext cx="246862" cy="24109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與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幻燈片標題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幻燈片標題</a:t>
            </a:r>
          </a:p>
        </p:txBody>
      </p:sp>
      <p:sp>
        <p:nvSpPr>
          <p:cNvPr id="43" name="幻燈片子標題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1" y="1186485"/>
            <a:ext cx="10985500" cy="46739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63194">
              <a:lnSpc>
                <a:spcPct val="100000"/>
              </a:lnSpc>
              <a:spcBef>
                <a:spcPts val="0"/>
              </a:spcBef>
              <a:buSzTx/>
              <a:buNone/>
              <a:defRPr sz="2420" b="1"/>
            </a:lvl1pPr>
          </a:lstStyle>
          <a:p>
            <a:r>
              <a:t>幻燈片子標題</a:t>
            </a:r>
          </a:p>
        </p:txBody>
      </p:sp>
      <p:sp>
        <p:nvSpPr>
          <p:cNvPr id="44" name="內文層級一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幻燈片項目符號文字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內文層級一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幻燈片項目符號文字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、項目符號與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幻燈片子標題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1" y="1186485"/>
            <a:ext cx="4889500" cy="46739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63194">
              <a:lnSpc>
                <a:spcPct val="100000"/>
              </a:lnSpc>
              <a:spcBef>
                <a:spcPts val="0"/>
              </a:spcBef>
              <a:buSzTx/>
              <a:buNone/>
              <a:defRPr sz="2420" b="1"/>
            </a:lvl1pPr>
          </a:lstStyle>
          <a:p>
            <a:r>
              <a:t>幻燈片子標題</a:t>
            </a:r>
          </a:p>
        </p:txBody>
      </p:sp>
      <p:sp>
        <p:nvSpPr>
          <p:cNvPr id="61" name="內文層級一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1" y="2124253"/>
            <a:ext cx="4889500" cy="4128315"/>
          </a:xfrm>
          <a:prstGeom prst="rect">
            <a:avLst/>
          </a:prstGeom>
        </p:spPr>
        <p:txBody>
          <a:bodyPr/>
          <a:lstStyle/>
          <a:p>
            <a:r>
              <a:t>幻燈片項目符號文字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一碗搭配洋香菜奶油、烤榛子和刨絲帕瑪森起司的特寬麵"/>
          <p:cNvSpPr>
            <a:spLocks noGrp="1"/>
          </p:cNvSpPr>
          <p:nvPr>
            <p:ph type="pic" idx="22"/>
          </p:nvPr>
        </p:nvSpPr>
        <p:spPr>
          <a:xfrm>
            <a:off x="6096000" y="-203633"/>
            <a:ext cx="5458437" cy="727791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幻燈片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539753"/>
            <a:ext cx="4889500" cy="717551"/>
          </a:xfrm>
          <a:prstGeom prst="rect">
            <a:avLst/>
          </a:prstGeom>
        </p:spPr>
        <p:txBody>
          <a:bodyPr/>
          <a:lstStyle/>
          <a:p>
            <a:r>
              <a:t>幻燈片標題</a:t>
            </a:r>
          </a:p>
        </p:txBody>
      </p:sp>
      <p:sp>
        <p:nvSpPr>
          <p:cNvPr id="6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2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燈片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539752"/>
            <a:ext cx="10985500" cy="716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dirty="0" err="1"/>
              <a:t>幻燈片標題</a:t>
            </a:r>
            <a:endParaRPr dirty="0"/>
          </a:p>
        </p:txBody>
      </p:sp>
      <p:sp>
        <p:nvSpPr>
          <p:cNvPr id="3" name="內文層級一…"/>
          <p:cNvSpPr txBox="1">
            <a:spLocks noGrp="1"/>
          </p:cNvSpPr>
          <p:nvPr>
            <p:ph type="body" idx="1" hasCustomPrompt="1"/>
          </p:nvPr>
        </p:nvSpPr>
        <p:spPr>
          <a:xfrm>
            <a:off x="603251" y="2124255"/>
            <a:ext cx="10985500" cy="4128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dirty="0" err="1"/>
              <a:t>幻燈片項目符號文字</a:t>
            </a:r>
            <a:endParaRPr dirty="0"/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5969446" y="6486711"/>
            <a:ext cx="246862" cy="24109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292079">
              <a:defRPr sz="9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5" r:id="rId2"/>
    <p:sldLayoutId id="2147483690" r:id="rId3"/>
    <p:sldLayoutId id="214748366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2" r:id="rId15"/>
    <p:sldLayoutId id="2147483663" r:id="rId16"/>
    <p:sldLayoutId id="2147483674" r:id="rId17"/>
  </p:sldLayoutIdLst>
  <p:transition spd="med"/>
  <p:timing>
    <p:tnLst>
      <p:par>
        <p:cTn id="1" dur="indefinite" restart="never" nodeType="tmRoot"/>
      </p:par>
    </p:tnLst>
  </p:timing>
  <p:hf hdr="0" ftr="0" dt="0"/>
  <p:txStyles>
    <p:titleStyle>
      <a:lvl1pPr marL="0" marR="0" indent="0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微軟正黑體" panose="020B0604030504040204" pitchFamily="34" charset="-120"/>
          <a:ea typeface="微軟正黑體" panose="020B0604030504040204" pitchFamily="34" charset="-120"/>
          <a:cs typeface="+mn-cs"/>
          <a:sym typeface="Helvetica Neue"/>
        </a:defRPr>
      </a:lvl1pPr>
      <a:lvl2pPr marL="0" marR="0" indent="228584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167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750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332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2914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498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080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664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04776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微軟正黑體" panose="020B0604030504040204" pitchFamily="34" charset="-120"/>
          <a:ea typeface="微軟正黑體" panose="020B0604030504040204" pitchFamily="34" charset="-120"/>
          <a:cs typeface="+mn-cs"/>
          <a:sym typeface="Helvetica Neue"/>
        </a:defRPr>
      </a:lvl1pPr>
      <a:lvl2pPr marL="609555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思源黑体 CN Medium" panose="020B0600000000000000" pitchFamily="34" charset="-128"/>
          <a:ea typeface="思源黑体 CN Medium" panose="020B0600000000000000" pitchFamily="34" charset="-128"/>
          <a:cs typeface="+mn-cs"/>
          <a:sym typeface="Helvetica Neue"/>
        </a:defRPr>
      </a:lvl2pPr>
      <a:lvl3pPr marL="914332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思源黑体 CN Medium" panose="020B0600000000000000" pitchFamily="34" charset="-128"/>
          <a:ea typeface="思源黑体 CN Medium" panose="020B0600000000000000" pitchFamily="34" charset="-128"/>
          <a:cs typeface="+mn-cs"/>
          <a:sym typeface="Helvetica Neue"/>
        </a:defRPr>
      </a:lvl3pPr>
      <a:lvl4pPr marL="1219110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思源黑体 CN Medium" panose="020B0600000000000000" pitchFamily="34" charset="-128"/>
          <a:ea typeface="思源黑体 CN Medium" panose="020B0600000000000000" pitchFamily="34" charset="-128"/>
          <a:cs typeface="+mn-cs"/>
          <a:sym typeface="Helvetica Neue"/>
        </a:defRPr>
      </a:lvl4pPr>
      <a:lvl5pPr marL="1523887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思源黑体 CN Medium" panose="020B0600000000000000" pitchFamily="34" charset="-128"/>
          <a:ea typeface="思源黑体 CN Medium" panose="020B0600000000000000" pitchFamily="34" charset="-128"/>
          <a:cs typeface="+mn-cs"/>
          <a:sym typeface="Helvetica Neue"/>
        </a:defRPr>
      </a:lvl5pPr>
      <a:lvl6pPr marL="1828664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133440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2438218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2742994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584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167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750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332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2914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498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080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664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5">
            <a:extLst>
              <a:ext uri="{FF2B5EF4-FFF2-40B4-BE49-F238E27FC236}">
                <a16:creationId xmlns:a16="http://schemas.microsoft.com/office/drawing/2014/main" id="{CEEE4E67-4E44-1105-B6D8-60ADA90653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0000" b="5416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DCFAAF4-6706-CC56-E79F-C79B5E5CC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90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FA48A2C-9C2A-2D13-6FAB-B139C0DCE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8FBE928-7EE9-CA3F-6740-3425825631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0CDEA-4F73-45B4-B7A5-6E98302DC5F7}" type="datetimeFigureOut">
              <a:rPr lang="zh-TW" altLang="en-US" smtClean="0"/>
              <a:t>2025/4/14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4757338-508F-9E38-4FAA-61F0BF087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48DFAA-7BD7-8006-9DA1-7EED141376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5ECDB-4738-45AF-9BC7-125ECE50A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167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250731" y="1037636"/>
            <a:ext cx="9198252" cy="1399439"/>
          </a:xfrm>
          <a:prstGeom prst="rect">
            <a:avLst/>
          </a:prstGeom>
          <a:noFill/>
          <a:ln w="28575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年度智慧雨林產業創生補助</a:t>
            </a:r>
            <a:r>
              <a:rPr lang="zh-TW" altLang="en-US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en-US" altLang="zh-TW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健康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照護領域</a:t>
            </a:r>
            <a:endParaRPr lang="en-US" altLang="zh-TW" sz="2400" dirty="0">
              <a:solidFill>
                <a:schemeClr val="tx1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0279" y="4542270"/>
            <a:ext cx="5454763" cy="1293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vl="0" algn="l" defTabSz="762000" eaLnBrk="0">
              <a:spcAft>
                <a:spcPts val="600"/>
              </a:spcAft>
              <a:defRPr/>
            </a:pPr>
            <a:r>
              <a:rPr lang="zh-TW" altLang="en-US" sz="2400" b="1" kern="12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申請單位</a:t>
            </a:r>
            <a:r>
              <a:rPr lang="zh-TW" altLang="en-US" sz="2400" b="1" kern="12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en-US" altLang="zh-TW" sz="2400" b="1" kern="12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OOOOOO</a:t>
            </a:r>
            <a:endParaRPr lang="en-US" altLang="zh-TW" sz="2400" b="1" kern="12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lvl="0" indent="0" algn="l" defTabSz="7620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報告人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○○○(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姓名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／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○○(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職稱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</a:p>
          <a:p>
            <a:pPr marL="0" marR="0" lvl="0" indent="0" algn="ctr" defTabSz="7620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中華民國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○○○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年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○○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○○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日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C7584BC-03E0-7F4E-5E13-C867520F6A1C}"/>
              </a:ext>
            </a:extLst>
          </p:cNvPr>
          <p:cNvSpPr txBox="1"/>
          <p:nvPr/>
        </p:nvSpPr>
        <p:spPr>
          <a:xfrm>
            <a:off x="9513168" y="155607"/>
            <a:ext cx="2534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E6E6E6"/>
                </a:highligh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【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E6E6E6"/>
                </a:highligh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範例版，僅供參考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E6E6E6"/>
                </a:highligh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】</a:t>
            </a:r>
            <a:endParaRPr kumimoji="0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E6E6E6"/>
              </a:highligh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F7E5D360-DEE5-7F62-B164-BB9BA812B9A8}"/>
              </a:ext>
            </a:extLst>
          </p:cNvPr>
          <p:cNvCxnSpPr/>
          <p:nvPr/>
        </p:nvCxnSpPr>
        <p:spPr>
          <a:xfrm>
            <a:off x="2530549" y="1120299"/>
            <a:ext cx="6655981" cy="0"/>
          </a:xfrm>
          <a:prstGeom prst="line">
            <a:avLst/>
          </a:prstGeom>
          <a:ln w="38100" cmpd="sng">
            <a:solidFill>
              <a:srgbClr val="2A51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8">
            <a:extLst>
              <a:ext uri="{FF2B5EF4-FFF2-40B4-BE49-F238E27FC236}">
                <a16:creationId xmlns:a16="http://schemas.microsoft.com/office/drawing/2014/main" id="{F67D2E1D-71A6-E2C6-6917-4E7173985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983" y="3182855"/>
            <a:ext cx="9001000" cy="110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0" marR="0" lvl="0" indent="0" algn="l" defTabSz="7620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計畫名稱：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OOOOOO</a:t>
            </a:r>
          </a:p>
          <a:p>
            <a:pPr algn="l" defTabSz="762000" eaLnBrk="0">
              <a:spcAft>
                <a:spcPts val="1200"/>
              </a:spcAft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計畫期間：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自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114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lang="en-US" altLang="zh-TW" sz="2800" kern="1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4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2800" kern="1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O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 至 </a:t>
            </a: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114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lang="en-US" altLang="zh-TW" sz="2800" kern="12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2800" kern="12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</a:t>
            </a: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0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358A4DFF-43F1-45B3-6058-BABB21D8A1DC}"/>
              </a:ext>
            </a:extLst>
          </p:cNvPr>
          <p:cNvSpPr txBox="1"/>
          <p:nvPr/>
        </p:nvSpPr>
        <p:spPr>
          <a:xfrm>
            <a:off x="364066" y="2401584"/>
            <a:ext cx="111854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示範</a:t>
            </a:r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案例</a:t>
            </a:r>
            <a:r>
              <a:rPr lang="zh-TW" altLang="en-US" sz="2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型（整合型）</a:t>
            </a:r>
            <a:endParaRPr lang="en-US" altLang="zh-TW" sz="2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546" y="389424"/>
            <a:ext cx="3720621" cy="574955"/>
          </a:xfrm>
          <a:prstGeom prst="rect">
            <a:avLst/>
          </a:prstGeom>
        </p:spPr>
      </p:pic>
      <p:grpSp>
        <p:nvGrpSpPr>
          <p:cNvPr id="18" name="群組 17"/>
          <p:cNvGrpSpPr/>
          <p:nvPr/>
        </p:nvGrpSpPr>
        <p:grpSpPr>
          <a:xfrm>
            <a:off x="150188" y="155607"/>
            <a:ext cx="1297795" cy="399793"/>
            <a:chOff x="150188" y="155607"/>
            <a:chExt cx="1297795" cy="399793"/>
          </a:xfrm>
        </p:grpSpPr>
        <p:sp>
          <p:nvSpPr>
            <p:cNvPr id="5" name="矩形 4"/>
            <p:cNvSpPr/>
            <p:nvPr/>
          </p:nvSpPr>
          <p:spPr>
            <a:xfrm>
              <a:off x="150188" y="186385"/>
              <a:ext cx="129779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zh-TW" sz="16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附件</a:t>
              </a:r>
              <a:r>
                <a:rPr lang="en-US" altLang="zh-TW" sz="16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</a:t>
              </a:r>
              <a:endParaRPr lang="zh-TW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364067" y="155607"/>
              <a:ext cx="886664" cy="39979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9931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貳、計畫內容與實施方法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D3974-78A5-2D84-282C-257C0FE87CA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10</a:t>
            </a:fld>
            <a:endParaRPr lang="en-US" altLang="zh-TW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zh-TW" altLang="en-US" dirty="0" smtClean="0"/>
              <a:t>四</a:t>
            </a:r>
            <a:r>
              <a:rPr lang="zh-TW" altLang="en-US" dirty="0" smtClean="0"/>
              <a:t>、擴散策略</a:t>
            </a:r>
            <a:endParaRPr lang="zh-TW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9660290-23A7-E78B-6DCA-4180CB5C06C0}"/>
              </a:ext>
            </a:extLst>
          </p:cNvPr>
          <p:cNvSpPr/>
          <p:nvPr/>
        </p:nvSpPr>
        <p:spPr>
          <a:xfrm>
            <a:off x="681891" y="1770368"/>
            <a:ext cx="11510109" cy="3000821"/>
          </a:xfrm>
          <a:prstGeom prst="rect">
            <a:avLst/>
          </a:prstGeom>
          <a:solidFill>
            <a:srgbClr val="FFEAE9"/>
          </a:solidFill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zh-TW" altLang="en-US" sz="2000" b="1" dirty="0"/>
              <a:t>撰寫方向建議</a:t>
            </a:r>
            <a:r>
              <a:rPr lang="zh-TW" altLang="en-US" sz="2000" b="1" dirty="0" smtClean="0"/>
              <a:t>：</a:t>
            </a:r>
            <a:endParaRPr lang="en-US" altLang="zh-TW" sz="2000" dirty="0" smtClean="0"/>
          </a:p>
          <a:p>
            <a:pPr marL="2598738" indent="-769938" algn="l"/>
            <a:r>
              <a:rPr lang="en-US" altLang="zh-TW" sz="2000" b="1" dirty="0" smtClean="0"/>
              <a:t>(</a:t>
            </a:r>
            <a:r>
              <a:rPr lang="zh-TW" altLang="en-US" sz="2000" b="1" dirty="0" smtClean="0"/>
              <a:t>一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</a:t>
            </a:r>
            <a:r>
              <a:rPr lang="en-US" altLang="zh-TW" sz="2000" b="1" dirty="0"/>
              <a:t>AI</a:t>
            </a:r>
            <a:r>
              <a:rPr lang="zh-TW" altLang="en-US" sz="2000" b="1" dirty="0"/>
              <a:t>應用擴散與營運策略</a:t>
            </a:r>
            <a:endParaRPr lang="en-US" altLang="zh-TW" sz="2000" b="1" dirty="0"/>
          </a:p>
          <a:p>
            <a:pPr marL="2310738" algn="l"/>
            <a:r>
              <a:rPr lang="zh-TW" altLang="en-US" sz="1800" dirty="0"/>
              <a:t>應用擴散規劃及未來具體辦理方式，須符合大南方政策之精神，帶動嘉義、臺南、高雄、屏東等大南方地區產業</a:t>
            </a:r>
            <a:r>
              <a:rPr lang="zh-TW" altLang="en-US" sz="1800" dirty="0" smtClean="0"/>
              <a:t>發展</a:t>
            </a:r>
            <a:endParaRPr lang="en-US" altLang="zh-TW" sz="1800" dirty="0" smtClean="0"/>
          </a:p>
          <a:p>
            <a:pPr marL="2598738" indent="-288000" algn="l">
              <a:buFont typeface="+mj-lt"/>
              <a:buAutoNum type="arabicPeriod"/>
            </a:pPr>
            <a:r>
              <a:rPr lang="en-US" altLang="zh-TW" sz="1800" dirty="0" smtClean="0"/>
              <a:t>AI</a:t>
            </a:r>
            <a:r>
              <a:rPr lang="zh-TW" altLang="en-US" sz="1800" dirty="0" smtClean="0"/>
              <a:t>應用推</a:t>
            </a:r>
            <a:r>
              <a:rPr lang="zh-TW" altLang="en-US" sz="1800" dirty="0"/>
              <a:t>展與實施方式</a:t>
            </a:r>
            <a:r>
              <a:rPr lang="zh-TW" altLang="en-US" sz="1800" dirty="0" smtClean="0"/>
              <a:t>（如：計畫</a:t>
            </a:r>
            <a:r>
              <a:rPr lang="zh-TW" altLang="en-US" sz="1800" dirty="0"/>
              <a:t>期內、計畫後續、時程規劃</a:t>
            </a:r>
            <a:r>
              <a:rPr lang="zh-TW" altLang="en-US" sz="1800" dirty="0" smtClean="0"/>
              <a:t>）</a:t>
            </a:r>
            <a:endParaRPr lang="en-US" altLang="zh-TW" sz="1800" dirty="0" smtClean="0"/>
          </a:p>
          <a:p>
            <a:pPr marL="2598738" indent="-288000" algn="l">
              <a:buFont typeface="+mj-lt"/>
              <a:buAutoNum type="arabicPeriod"/>
            </a:pPr>
            <a:r>
              <a:rPr lang="zh-TW" altLang="en-US" sz="1800" dirty="0"/>
              <a:t>客戶訂單與市場目標</a:t>
            </a:r>
            <a:r>
              <a:rPr lang="zh-TW" altLang="en-US" sz="1800" dirty="0" smtClean="0"/>
              <a:t>（如</a:t>
            </a:r>
            <a:r>
              <a:rPr lang="zh-TW" altLang="en-US" sz="1800" dirty="0"/>
              <a:t>：</a:t>
            </a:r>
            <a:r>
              <a:rPr lang="zh-TW" altLang="en-US" sz="1800" dirty="0" smtClean="0"/>
              <a:t>目標</a:t>
            </a:r>
            <a:r>
              <a:rPr lang="zh-TW" altLang="en-US" sz="1800" dirty="0"/>
              <a:t>客戶、規劃取得</a:t>
            </a:r>
            <a:r>
              <a:rPr lang="en-US" altLang="zh-TW" sz="1800" dirty="0"/>
              <a:t>MOU</a:t>
            </a:r>
            <a:r>
              <a:rPr lang="zh-TW" altLang="en-US" sz="1800" dirty="0"/>
              <a:t>或預約訂單，並建立示範據點、逐步</a:t>
            </a:r>
            <a:r>
              <a:rPr lang="zh-TW" altLang="en-US" sz="1800" dirty="0" smtClean="0"/>
              <a:t>推進多家場域機構實際部署應用）</a:t>
            </a:r>
            <a:endParaRPr lang="en-US" altLang="zh-TW" sz="1800" dirty="0" smtClean="0"/>
          </a:p>
          <a:p>
            <a:pPr marL="2598738" indent="-288000" algn="l">
              <a:buFont typeface="+mj-lt"/>
              <a:buAutoNum type="arabicPeriod"/>
            </a:pPr>
            <a:r>
              <a:rPr lang="zh-TW" altLang="en-US" sz="1800" dirty="0"/>
              <a:t>應用或</a:t>
            </a:r>
            <a:r>
              <a:rPr lang="zh-TW" altLang="en-US" sz="1800" dirty="0" smtClean="0"/>
              <a:t>服務商業模式（</a:t>
            </a:r>
            <a:r>
              <a:rPr lang="zh-TW" altLang="en-US" sz="1800" dirty="0"/>
              <a:t>如：訂閱制服務、結合客製化模組開發收費與後續維運服務</a:t>
            </a:r>
            <a:r>
              <a:rPr lang="zh-TW" altLang="en-US" sz="1800" dirty="0" smtClean="0"/>
              <a:t>、相關業者</a:t>
            </a:r>
            <a:r>
              <a:rPr lang="zh-TW" altLang="en-US" sz="1800" dirty="0"/>
              <a:t>等異業</a:t>
            </a:r>
            <a:r>
              <a:rPr lang="zh-TW" altLang="en-US" sz="1800" dirty="0" smtClean="0"/>
              <a:t>合作</a:t>
            </a:r>
            <a:r>
              <a:rPr lang="zh-TW" altLang="en-US" sz="1800" dirty="0"/>
              <a:t>機會，擴大營收</a:t>
            </a:r>
            <a:r>
              <a:rPr lang="zh-TW" altLang="en-US" sz="1800" dirty="0" smtClean="0"/>
              <a:t>來源）</a:t>
            </a:r>
            <a:endParaRPr lang="en-US" altLang="zh-TW" sz="1800" dirty="0" smtClean="0"/>
          </a:p>
          <a:p>
            <a:pPr marL="2598738" indent="-288000" algn="l">
              <a:buFont typeface="+mj-lt"/>
              <a:buAutoNum type="arabicPeriod"/>
            </a:pPr>
            <a:r>
              <a:rPr lang="zh-TW" altLang="en-US" sz="1800" dirty="0"/>
              <a:t>未來預計商業模式</a:t>
            </a:r>
            <a:r>
              <a:rPr lang="zh-TW" altLang="en-US" sz="1800" dirty="0" smtClean="0"/>
              <a:t>說明</a:t>
            </a:r>
            <a:r>
              <a:rPr lang="zh-TW" altLang="en-US" sz="1800" dirty="0"/>
              <a:t>（</a:t>
            </a:r>
            <a:r>
              <a:rPr lang="zh-TW" altLang="en-US" sz="1800" dirty="0" smtClean="0"/>
              <a:t>整合</a:t>
            </a:r>
            <a:r>
              <a:rPr lang="zh-TW" altLang="en-US" sz="1800" dirty="0"/>
              <a:t>型</a:t>
            </a:r>
            <a:r>
              <a:rPr lang="zh-TW" altLang="en-US" sz="1800" dirty="0" smtClean="0"/>
              <a:t>適用</a:t>
            </a:r>
            <a:r>
              <a:rPr lang="zh-TW" altLang="en-US" sz="1800" dirty="0"/>
              <a:t>）</a:t>
            </a:r>
            <a:endParaRPr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182345572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貳、計畫內容與實施方法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D3974-78A5-2D84-282C-257C0FE87CA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11</a:t>
            </a:fld>
            <a:endParaRPr lang="en-US" altLang="zh-TW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zh-TW" altLang="en-US" dirty="0" smtClean="0"/>
              <a:t>五、預期效益</a:t>
            </a:r>
            <a:endParaRPr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9660290-23A7-E78B-6DCA-4180CB5C06C0}"/>
              </a:ext>
            </a:extLst>
          </p:cNvPr>
          <p:cNvSpPr/>
          <p:nvPr/>
        </p:nvSpPr>
        <p:spPr>
          <a:xfrm>
            <a:off x="681891" y="1770368"/>
            <a:ext cx="11510109" cy="4201150"/>
          </a:xfrm>
          <a:prstGeom prst="rect">
            <a:avLst/>
          </a:prstGeom>
          <a:solidFill>
            <a:srgbClr val="FFEAE9"/>
          </a:solidFill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zh-TW" altLang="en-US" sz="2000" b="1" dirty="0"/>
              <a:t>撰寫方向建議</a:t>
            </a:r>
            <a:r>
              <a:rPr lang="zh-TW" altLang="en-US" sz="2000" b="1" dirty="0" smtClean="0"/>
              <a:t>：</a:t>
            </a:r>
            <a:endParaRPr lang="en-US" altLang="zh-TW" sz="2000" dirty="0" smtClean="0"/>
          </a:p>
          <a:p>
            <a:pPr marL="2598738" indent="-769938" algn="l">
              <a:spcAft>
                <a:spcPts val="600"/>
              </a:spcAft>
            </a:pPr>
            <a:r>
              <a:rPr lang="en-US" altLang="zh-TW" sz="2000" b="1" dirty="0" smtClean="0"/>
              <a:t>(</a:t>
            </a:r>
            <a:r>
              <a:rPr lang="zh-TW" altLang="en-US" sz="2000" b="1" dirty="0" smtClean="0"/>
              <a:t>一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量化效益</a:t>
            </a:r>
            <a:endParaRPr lang="en-US" altLang="zh-TW" sz="2000" b="1" dirty="0" smtClean="0"/>
          </a:p>
          <a:p>
            <a:pPr marL="2674938" indent="-287338" algn="l">
              <a:buFont typeface="+mj-lt"/>
              <a:buAutoNum type="arabicPeriod"/>
            </a:pPr>
            <a:r>
              <a:rPr lang="zh-TW" altLang="en-US" sz="1800" dirty="0" smtClean="0"/>
              <a:t>計畫</a:t>
            </a:r>
            <a:r>
              <a:rPr lang="zh-TW" altLang="en-US" sz="1800" dirty="0"/>
              <a:t>結案時預期</a:t>
            </a:r>
            <a:r>
              <a:rPr lang="zh-TW" altLang="en-US" sz="1800" dirty="0" smtClean="0"/>
              <a:t>效益</a:t>
            </a:r>
            <a:endParaRPr lang="en-US" altLang="zh-TW" sz="1800" dirty="0" smtClean="0"/>
          </a:p>
          <a:p>
            <a:pPr marL="2921000" indent="-185738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TW" altLang="en-US" sz="1800" dirty="0" smtClean="0"/>
              <a:t>導入後效能提升</a:t>
            </a:r>
            <a:r>
              <a:rPr lang="zh-TW" altLang="en-US" sz="1800" dirty="0"/>
              <a:t>、經濟面成果、技術擴散效果、成本與效益、人才與就業</a:t>
            </a:r>
            <a:endParaRPr lang="en-US" altLang="zh-TW" sz="1800" dirty="0" smtClean="0"/>
          </a:p>
          <a:p>
            <a:pPr marL="2681288" indent="-293688" algn="l">
              <a:spcAft>
                <a:spcPts val="600"/>
              </a:spcAft>
              <a:buFont typeface="+mj-lt"/>
              <a:buAutoNum type="arabicPeriod" startAt="2"/>
            </a:pPr>
            <a:r>
              <a:rPr lang="zh-TW" altLang="en-US" sz="1800" dirty="0"/>
              <a:t>大專校院參與效益（量化預期</a:t>
            </a:r>
            <a:r>
              <a:rPr lang="zh-TW" altLang="en-US" sz="1800" dirty="0" smtClean="0"/>
              <a:t>）</a:t>
            </a:r>
            <a:endParaRPr lang="en-US" altLang="zh-TW" sz="1800" dirty="0" smtClean="0"/>
          </a:p>
          <a:p>
            <a:pPr marL="2928938" indent="-201613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TW" altLang="en-US" sz="1800" dirty="0"/>
              <a:t>人才培育成果、技術創新與研發推動、成果轉移與產業鏈結</a:t>
            </a:r>
            <a:endParaRPr lang="en-US" altLang="zh-TW" sz="1800" dirty="0" smtClean="0"/>
          </a:p>
          <a:p>
            <a:pPr marL="2730500" indent="-342900" algn="l">
              <a:buFont typeface="+mj-lt"/>
              <a:buAutoNum type="arabicPeriod" startAt="3"/>
            </a:pPr>
            <a:r>
              <a:rPr lang="zh-TW" altLang="en-US" sz="1800" dirty="0" smtClean="0"/>
              <a:t>計畫結案後預期效益</a:t>
            </a:r>
            <a:endParaRPr lang="en-US" altLang="zh-TW" sz="1800" dirty="0" smtClean="0"/>
          </a:p>
          <a:p>
            <a:pPr marL="2928938" indent="-2095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TW" altLang="en-US" sz="1800" dirty="0"/>
              <a:t>提升導入效能、經濟面成效、其他效益、社會貢獻</a:t>
            </a:r>
            <a:endParaRPr lang="en-US" altLang="zh-TW" sz="1800" dirty="0" smtClean="0"/>
          </a:p>
          <a:p>
            <a:pPr marL="2598738" indent="-769938" algn="l"/>
            <a:r>
              <a:rPr lang="en-US" altLang="zh-TW" sz="2000" b="1" dirty="0" smtClean="0"/>
              <a:t>(</a:t>
            </a:r>
            <a:r>
              <a:rPr lang="zh-TW" altLang="en-US" sz="2000" b="1" dirty="0" smtClean="0"/>
              <a:t>二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質化效益</a:t>
            </a:r>
            <a:endParaRPr lang="en-US" altLang="zh-TW" sz="2000" b="1" dirty="0" smtClean="0"/>
          </a:p>
          <a:p>
            <a:pPr marL="2705100" indent="-333375" algn="l">
              <a:buFont typeface="+mj-lt"/>
              <a:buAutoNum type="arabicPeriod"/>
            </a:pPr>
            <a:r>
              <a:rPr lang="zh-TW" altLang="en-US" sz="1800" dirty="0"/>
              <a:t>對產業或組織之</a:t>
            </a:r>
            <a:r>
              <a:rPr lang="zh-TW" altLang="en-US" sz="1800" dirty="0" smtClean="0"/>
              <a:t>影響</a:t>
            </a:r>
            <a:endParaRPr lang="en-US" altLang="zh-TW" sz="1800" dirty="0" smtClean="0"/>
          </a:p>
          <a:p>
            <a:pPr marL="2705100" indent="-333375" algn="l">
              <a:buFont typeface="+mj-lt"/>
              <a:buAutoNum type="arabicPeriod"/>
            </a:pPr>
            <a:r>
              <a:rPr lang="zh-TW" altLang="en-US" sz="1800" dirty="0"/>
              <a:t>對國內產業發展之</a:t>
            </a:r>
            <a:r>
              <a:rPr lang="zh-TW" altLang="en-US" sz="1800" dirty="0" smtClean="0"/>
              <a:t>貢獻</a:t>
            </a:r>
            <a:endParaRPr lang="en-US" altLang="zh-TW" sz="1800" dirty="0" smtClean="0"/>
          </a:p>
          <a:p>
            <a:pPr marL="2705100" indent="-333375" algn="l">
              <a:buFont typeface="+mj-lt"/>
              <a:buAutoNum type="arabicPeriod"/>
            </a:pPr>
            <a:r>
              <a:rPr lang="zh-TW" altLang="en-US" sz="1800" dirty="0"/>
              <a:t>對社會與政策的貢獻</a:t>
            </a:r>
            <a:endParaRPr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286586071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貳、計畫內容與實施方法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D3974-78A5-2D84-282C-257C0FE87CA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12</a:t>
            </a:fld>
            <a:endParaRPr lang="en-US" altLang="zh-TW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zh-TW" altLang="en-US" dirty="0" smtClean="0"/>
              <a:t>六</a:t>
            </a:r>
            <a:r>
              <a:rPr lang="zh-TW" altLang="en-US" dirty="0" smtClean="0"/>
              <a:t>、風險</a:t>
            </a:r>
            <a:r>
              <a:rPr lang="zh-TW" altLang="en-US" dirty="0"/>
              <a:t>因應</a:t>
            </a:r>
            <a:r>
              <a:rPr lang="zh-TW" altLang="en-US" dirty="0"/>
              <a:t>對策與永續</a:t>
            </a:r>
            <a:r>
              <a:rPr lang="zh-TW" altLang="en-US" dirty="0" smtClean="0"/>
              <a:t>營運</a:t>
            </a:r>
            <a:r>
              <a:rPr lang="zh-TW" altLang="en-US" dirty="0"/>
              <a:t>規劃</a:t>
            </a:r>
            <a:endParaRPr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9660290-23A7-E78B-6DCA-4180CB5C06C0}"/>
              </a:ext>
            </a:extLst>
          </p:cNvPr>
          <p:cNvSpPr/>
          <p:nvPr/>
        </p:nvSpPr>
        <p:spPr>
          <a:xfrm>
            <a:off x="365003" y="1770283"/>
            <a:ext cx="11510109" cy="3847207"/>
          </a:xfrm>
          <a:prstGeom prst="rect">
            <a:avLst/>
          </a:prstGeom>
          <a:solidFill>
            <a:srgbClr val="FFEAE9"/>
          </a:solidFill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zh-TW" altLang="en-US" sz="2000" b="1" dirty="0"/>
              <a:t>撰寫方向建議</a:t>
            </a:r>
            <a:r>
              <a:rPr lang="zh-TW" altLang="en-US" sz="2000" b="1" dirty="0" smtClean="0"/>
              <a:t>：</a:t>
            </a:r>
            <a:endParaRPr lang="en-US" altLang="zh-TW" sz="2000" dirty="0" smtClean="0"/>
          </a:p>
          <a:p>
            <a:pPr marL="2598738" indent="-769938" algn="l"/>
            <a:r>
              <a:rPr lang="en-US" altLang="zh-TW" sz="2000" b="1" dirty="0" smtClean="0"/>
              <a:t>(</a:t>
            </a:r>
            <a:r>
              <a:rPr lang="zh-TW" altLang="en-US" sz="2000" b="1" dirty="0" smtClean="0"/>
              <a:t>一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風險</a:t>
            </a:r>
            <a:r>
              <a:rPr lang="zh-TW" altLang="en-US" sz="2000" b="1" dirty="0"/>
              <a:t>與</a:t>
            </a:r>
            <a:r>
              <a:rPr lang="zh-TW" altLang="en-US" sz="2000" b="1" dirty="0" smtClean="0"/>
              <a:t>對策</a:t>
            </a:r>
            <a:endParaRPr lang="en-US" altLang="zh-TW" sz="2000" b="1" dirty="0" smtClean="0"/>
          </a:p>
          <a:p>
            <a:pPr marL="2598738" indent="-288000" algn="l">
              <a:buFont typeface="+mj-lt"/>
              <a:buAutoNum type="arabicPeriod"/>
            </a:pPr>
            <a:r>
              <a:rPr lang="zh-TW" altLang="en-US" sz="1800" dirty="0"/>
              <a:t>風險</a:t>
            </a:r>
          </a:p>
          <a:p>
            <a:pPr marL="2598738" indent="-288000" algn="l">
              <a:spcAft>
                <a:spcPts val="600"/>
              </a:spcAft>
              <a:buFont typeface="+mj-lt"/>
              <a:buAutoNum type="arabicPeriod"/>
            </a:pPr>
            <a:r>
              <a:rPr lang="zh-TW" altLang="en-US" sz="1800" dirty="0"/>
              <a:t>因應對策</a:t>
            </a:r>
            <a:endParaRPr lang="en-US" altLang="zh-TW" sz="1800" dirty="0" smtClean="0"/>
          </a:p>
          <a:p>
            <a:pPr marL="2598738" indent="-769938" algn="l"/>
            <a:r>
              <a:rPr lang="en-US" altLang="zh-TW" sz="2000" b="1" dirty="0" smtClean="0"/>
              <a:t>(</a:t>
            </a:r>
            <a:r>
              <a:rPr lang="zh-TW" altLang="en-US" sz="2000" b="1" dirty="0" smtClean="0"/>
              <a:t>二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智慧財產權說明與布局</a:t>
            </a:r>
            <a:endParaRPr lang="en-US" altLang="zh-TW" sz="2000" b="1" dirty="0" smtClean="0"/>
          </a:p>
          <a:p>
            <a:pPr marL="2598738" indent="-288000" algn="l">
              <a:buFont typeface="+mj-lt"/>
              <a:buAutoNum type="arabicPeriod"/>
            </a:pPr>
            <a:r>
              <a:rPr lang="zh-TW" altLang="en-US" sz="1800" dirty="0"/>
              <a:t>智財</a:t>
            </a:r>
            <a:r>
              <a:rPr lang="zh-TW" altLang="en-US" sz="1800" dirty="0" smtClean="0"/>
              <a:t>策略</a:t>
            </a:r>
            <a:endParaRPr lang="en-US" altLang="zh-TW" sz="1800" dirty="0" smtClean="0"/>
          </a:p>
          <a:p>
            <a:pPr marL="2598738" indent="-288000" algn="l">
              <a:spcAft>
                <a:spcPts val="1200"/>
              </a:spcAft>
              <a:buFont typeface="+mj-lt"/>
              <a:buAutoNum type="arabicPeriod"/>
            </a:pPr>
            <a:r>
              <a:rPr lang="zh-TW" altLang="en-US" sz="1800" dirty="0"/>
              <a:t>如</a:t>
            </a:r>
            <a:r>
              <a:rPr lang="zh-TW" altLang="en-US" sz="1800" dirty="0" smtClean="0"/>
              <a:t>預期</a:t>
            </a:r>
            <a:r>
              <a:rPr lang="zh-TW" altLang="en-US" sz="1800" dirty="0"/>
              <a:t>申請國內外</a:t>
            </a:r>
            <a:r>
              <a:rPr lang="zh-TW" altLang="en-US" sz="1800" dirty="0" smtClean="0"/>
              <a:t>專利</a:t>
            </a:r>
            <a:r>
              <a:rPr lang="zh-TW" altLang="en-US" sz="1800" dirty="0"/>
              <a:t>、</a:t>
            </a:r>
            <a:r>
              <a:rPr lang="zh-TW" altLang="en-US" sz="1800" dirty="0" smtClean="0"/>
              <a:t>規劃</a:t>
            </a:r>
            <a:r>
              <a:rPr lang="zh-TW" altLang="en-US" sz="1800" dirty="0"/>
              <a:t>智財</a:t>
            </a:r>
            <a:r>
              <a:rPr lang="zh-TW" altLang="en-US" sz="1800" dirty="0" smtClean="0"/>
              <a:t>授權、轉移機制等</a:t>
            </a:r>
            <a:endParaRPr lang="en-US" altLang="zh-TW" sz="1800" dirty="0"/>
          </a:p>
          <a:p>
            <a:pPr marL="2598738" indent="-769938" algn="l"/>
            <a:r>
              <a:rPr lang="en-US" altLang="zh-TW" sz="2000" b="1" dirty="0" smtClean="0"/>
              <a:t>(</a:t>
            </a:r>
            <a:r>
              <a:rPr lang="zh-TW" altLang="en-US" sz="2000" b="1" dirty="0" smtClean="0"/>
              <a:t>三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永</a:t>
            </a:r>
            <a:r>
              <a:rPr lang="zh-TW" altLang="en-US" sz="2000" b="1" dirty="0" smtClean="0"/>
              <a:t>續營運規劃</a:t>
            </a:r>
            <a:endParaRPr lang="en-US" altLang="zh-TW" sz="2000" b="1" dirty="0" smtClean="0"/>
          </a:p>
          <a:p>
            <a:pPr marL="2598738" indent="-288000" algn="l">
              <a:buFont typeface="+mj-lt"/>
              <a:buAutoNum type="arabicPeriod"/>
            </a:pPr>
            <a:r>
              <a:rPr lang="zh-TW" altLang="zh-TW" sz="1800" dirty="0"/>
              <a:t>計畫結束後如何維持</a:t>
            </a:r>
            <a:r>
              <a:rPr lang="zh-TW" altLang="zh-TW" sz="1800" dirty="0" smtClean="0"/>
              <a:t>營運</a:t>
            </a:r>
            <a:r>
              <a:rPr lang="zh-TW" altLang="en-US" sz="1800" dirty="0" smtClean="0"/>
              <a:t>，產業</a:t>
            </a:r>
            <a:r>
              <a:rPr lang="zh-TW" altLang="en-US" sz="1800" dirty="0"/>
              <a:t>合作夥伴與大專院校共同持續推動產品優化與市場</a:t>
            </a:r>
            <a:r>
              <a:rPr lang="zh-TW" altLang="en-US" sz="1800" dirty="0" smtClean="0"/>
              <a:t>拓展，共同提出</a:t>
            </a:r>
            <a:r>
              <a:rPr lang="zh-TW" altLang="en-US" sz="1800" dirty="0"/>
              <a:t>可行的永</a:t>
            </a:r>
            <a:r>
              <a:rPr lang="zh-TW" altLang="en-US" sz="1800" dirty="0" smtClean="0"/>
              <a:t>續</a:t>
            </a:r>
            <a:r>
              <a:rPr lang="zh-TW" altLang="en-US" sz="1800" dirty="0"/>
              <a:t>營運</a:t>
            </a:r>
            <a:r>
              <a:rPr lang="zh-TW" altLang="en-US" sz="1800" dirty="0" smtClean="0"/>
              <a:t>規劃</a:t>
            </a:r>
            <a:endParaRPr lang="en-US" altLang="zh-TW" sz="1800" dirty="0" smtClean="0"/>
          </a:p>
          <a:p>
            <a:pPr marL="2598738" indent="-288000" algn="l">
              <a:buFont typeface="+mj-lt"/>
              <a:buAutoNum type="arabicPeriod"/>
            </a:pPr>
            <a:r>
              <a:rPr lang="zh-TW" altLang="en-US" sz="1800" dirty="0" smtClean="0"/>
              <a:t>建立</a:t>
            </a:r>
            <a:r>
              <a:rPr lang="zh-TW" altLang="en-US" sz="1800" dirty="0"/>
              <a:t>商業模式（如訂閱制）、尋求後續補助或投資資源，確保研發成果持續運作與擴散</a:t>
            </a:r>
            <a:r>
              <a:rPr lang="zh-TW" altLang="en-US" sz="1800" dirty="0" smtClean="0"/>
              <a:t>應用</a:t>
            </a: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849895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參、計畫執行時程及查核點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D3974-78A5-2D84-282C-257C0FE87CA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13</a:t>
            </a:fld>
            <a:endParaRPr lang="en-US" altLang="zh-TW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zh-TW" altLang="en-US" dirty="0"/>
              <a:t>一</a:t>
            </a:r>
            <a:r>
              <a:rPr lang="zh-TW" altLang="en-US" dirty="0" smtClean="0"/>
              <a:t>、預定進度表</a:t>
            </a:r>
            <a:endParaRPr lang="zh-TW" altLang="en-US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241211"/>
              </p:ext>
            </p:extLst>
          </p:nvPr>
        </p:nvGraphicFramePr>
        <p:xfrm>
          <a:off x="362164" y="1645850"/>
          <a:ext cx="11447543" cy="4473575"/>
        </p:xfrm>
        <a:graphic>
          <a:graphicData uri="http://schemas.openxmlformats.org/drawingml/2006/table">
            <a:tbl>
              <a:tblPr/>
              <a:tblGrid>
                <a:gridCol w="3477764">
                  <a:extLst>
                    <a:ext uri="{9D8B030D-6E8A-4147-A177-3AD203B41FA5}">
                      <a16:colId xmlns:a16="http://schemas.microsoft.com/office/drawing/2014/main" val="743621284"/>
                    </a:ext>
                  </a:extLst>
                </a:gridCol>
                <a:gridCol w="1424075">
                  <a:extLst>
                    <a:ext uri="{9D8B030D-6E8A-4147-A177-3AD203B41FA5}">
                      <a16:colId xmlns:a16="http://schemas.microsoft.com/office/drawing/2014/main" val="2099853558"/>
                    </a:ext>
                  </a:extLst>
                </a:gridCol>
                <a:gridCol w="936409">
                  <a:extLst>
                    <a:ext uri="{9D8B030D-6E8A-4147-A177-3AD203B41FA5}">
                      <a16:colId xmlns:a16="http://schemas.microsoft.com/office/drawing/2014/main" val="2746105733"/>
                    </a:ext>
                  </a:extLst>
                </a:gridCol>
                <a:gridCol w="936409">
                  <a:extLst>
                    <a:ext uri="{9D8B030D-6E8A-4147-A177-3AD203B41FA5}">
                      <a16:colId xmlns:a16="http://schemas.microsoft.com/office/drawing/2014/main" val="3005295842"/>
                    </a:ext>
                  </a:extLst>
                </a:gridCol>
                <a:gridCol w="936409">
                  <a:extLst>
                    <a:ext uri="{9D8B030D-6E8A-4147-A177-3AD203B41FA5}">
                      <a16:colId xmlns:a16="http://schemas.microsoft.com/office/drawing/2014/main" val="2593292580"/>
                    </a:ext>
                  </a:extLst>
                </a:gridCol>
                <a:gridCol w="936409">
                  <a:extLst>
                    <a:ext uri="{9D8B030D-6E8A-4147-A177-3AD203B41FA5}">
                      <a16:colId xmlns:a16="http://schemas.microsoft.com/office/drawing/2014/main" val="2145023614"/>
                    </a:ext>
                  </a:extLst>
                </a:gridCol>
                <a:gridCol w="26468">
                  <a:extLst>
                    <a:ext uri="{9D8B030D-6E8A-4147-A177-3AD203B41FA5}">
                      <a16:colId xmlns:a16="http://schemas.microsoft.com/office/drawing/2014/main" val="747842585"/>
                    </a:ext>
                  </a:extLst>
                </a:gridCol>
                <a:gridCol w="936409">
                  <a:extLst>
                    <a:ext uri="{9D8B030D-6E8A-4147-A177-3AD203B41FA5}">
                      <a16:colId xmlns:a16="http://schemas.microsoft.com/office/drawing/2014/main" val="3729828369"/>
                    </a:ext>
                  </a:extLst>
                </a:gridCol>
                <a:gridCol w="936409">
                  <a:extLst>
                    <a:ext uri="{9D8B030D-6E8A-4147-A177-3AD203B41FA5}">
                      <a16:colId xmlns:a16="http://schemas.microsoft.com/office/drawing/2014/main" val="3635933664"/>
                    </a:ext>
                  </a:extLst>
                </a:gridCol>
                <a:gridCol w="900782">
                  <a:extLst>
                    <a:ext uri="{9D8B030D-6E8A-4147-A177-3AD203B41FA5}">
                      <a16:colId xmlns:a16="http://schemas.microsoft.com/office/drawing/2014/main" val="2866399410"/>
                    </a:ext>
                  </a:extLst>
                </a:gridCol>
              </a:tblGrid>
              <a:tr h="195580">
                <a:tc rowSpan="2">
                  <a:txBody>
                    <a:bodyPr/>
                    <a:lstStyle/>
                    <a:p>
                      <a:pPr marR="102235" indent="14605" algn="r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月份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  <a:p>
                      <a:pPr marR="86995" indent="14605" algn="r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進度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  <a:p>
                      <a:pPr marR="86995" indent="14605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工作項目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0F3D8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計畫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權重％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114</a:t>
                      </a:r>
                      <a:r>
                        <a:rPr lang="zh-TW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年度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196335"/>
                  </a:ext>
                </a:extLst>
              </a:tr>
              <a:tr h="19748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5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6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7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8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9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10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11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469649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A.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ＸＸ分項計畫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96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39700" algn="just" eaLnBrk="0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1.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工作項目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A1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A2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96644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indent="139700"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2.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工作項目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A3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3103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B.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ＸＸ分項計畫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highlight>
                            <a:srgbClr val="00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9250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39700"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1.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工作項目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B1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B2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highlight>
                            <a:srgbClr val="00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41266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indent="139700"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2.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工作項目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highlight>
                            <a:srgbClr val="00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40355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C. 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ＸＸ分項計畫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highlight>
                            <a:srgbClr val="00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2570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39700"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1.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工作項目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C1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highlight>
                            <a:srgbClr val="00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89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39700"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2.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工作項目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highlight>
                            <a:srgbClr val="00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5286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D.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ＸＸ分項計畫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highlight>
                            <a:srgbClr val="00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129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50825" indent="-109220" algn="just" eaLnBrk="0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1.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工作</a:t>
                      </a:r>
                      <a:r>
                        <a:rPr 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項目</a:t>
                      </a:r>
                      <a:endParaRPr lang="en-US" altLang="zh-TW" sz="16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  <a:p>
                      <a:pPr marL="250825" indent="-109220" algn="just" eaLnBrk="0">
                        <a:spcAft>
                          <a:spcPts val="0"/>
                        </a:spcAft>
                      </a:pPr>
                      <a:r>
                        <a:rPr 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（</a:t>
                      </a:r>
                      <a:r>
                        <a:rPr lang="zh-TW" sz="1600" kern="100" dirty="0" smtClean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與大專校院合作</a:t>
                      </a:r>
                      <a:r>
                        <a:rPr lang="en-US" sz="1600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/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無形資產引進</a:t>
                      </a:r>
                      <a:r>
                        <a:rPr lang="en-US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/</a:t>
                      </a:r>
                      <a:r>
                        <a:rPr lang="zh-TW" altLang="en-US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   </a:t>
                      </a:r>
                      <a:r>
                        <a:rPr 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委託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研究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/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勞務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/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驗證：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XX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單位）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D1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D2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050720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小計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100%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%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%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552870"/>
                  </a:ext>
                </a:extLst>
              </a:tr>
              <a:tr h="323215">
                <a:tc gridSpan="2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進度百分比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%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391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90639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參、計畫執行時程及查核點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D3974-78A5-2D84-282C-257C0FE87CA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14</a:t>
            </a:fld>
            <a:endParaRPr lang="en-US" altLang="zh-TW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zh-TW" altLang="en-US" dirty="0" smtClean="0"/>
              <a:t>二、預定查核點說明</a:t>
            </a:r>
            <a:endParaRPr lang="zh-TW" altLang="en-US" dirty="0"/>
          </a:p>
        </p:txBody>
      </p:sp>
      <p:graphicFrame>
        <p:nvGraphicFramePr>
          <p:cNvPr id="8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1020451"/>
              </p:ext>
            </p:extLst>
          </p:nvPr>
        </p:nvGraphicFramePr>
        <p:xfrm>
          <a:off x="610529" y="1616991"/>
          <a:ext cx="10953287" cy="4825672"/>
        </p:xfrm>
        <a:graphic>
          <a:graphicData uri="http://schemas.openxmlformats.org/drawingml/2006/table">
            <a:tbl>
              <a:tblPr firstRow="1" bandRow="1"/>
              <a:tblGrid>
                <a:gridCol w="1184404">
                  <a:extLst>
                    <a:ext uri="{9D8B030D-6E8A-4147-A177-3AD203B41FA5}">
                      <a16:colId xmlns:a16="http://schemas.microsoft.com/office/drawing/2014/main" val="493523686"/>
                    </a:ext>
                  </a:extLst>
                </a:gridCol>
                <a:gridCol w="2023534">
                  <a:extLst>
                    <a:ext uri="{9D8B030D-6E8A-4147-A177-3AD203B41FA5}">
                      <a16:colId xmlns:a16="http://schemas.microsoft.com/office/drawing/2014/main" val="3942507141"/>
                    </a:ext>
                  </a:extLst>
                </a:gridCol>
                <a:gridCol w="7745349">
                  <a:extLst>
                    <a:ext uri="{9D8B030D-6E8A-4147-A177-3AD203B41FA5}">
                      <a16:colId xmlns:a16="http://schemas.microsoft.com/office/drawing/2014/main" val="1237900271"/>
                    </a:ext>
                  </a:extLst>
                </a:gridCol>
              </a:tblGrid>
              <a:tr h="401604"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800" b="1" i="0" u="none" strike="noStrike" kern="1200" cap="none" spc="0" baseline="0" dirty="0">
                          <a:solidFill>
                            <a:srgbClr val="1F333D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查核點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cap="none" spc="0" baseline="0" dirty="0">
                          <a:solidFill>
                            <a:srgbClr val="1F333D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預計完成時間</a:t>
                      </a:r>
                      <a:endParaRPr lang="en-US" altLang="zh-TW" sz="1800" b="1" i="0" u="none" strike="noStrike" kern="1200" cap="none" spc="0" baseline="0" dirty="0">
                        <a:solidFill>
                          <a:srgbClr val="1F333D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cap="none" spc="0" baseline="0" dirty="0">
                          <a:solidFill>
                            <a:srgbClr val="1F333D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查核點內容</a:t>
                      </a:r>
                      <a:endParaRPr lang="en-US" altLang="zh-TW" sz="1800" b="1" i="0" u="none" strike="noStrike" kern="1200" cap="none" spc="0" baseline="0" dirty="0">
                        <a:solidFill>
                          <a:srgbClr val="1F333D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546863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A1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</a:rPr>
                        <a:t>技術內容：	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</a:rPr>
                        <a:t>查核指標：需量化可供查驗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9430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A2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技術內容：	</a:t>
                      </a:r>
                    </a:p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查核指標：需量化可供查驗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139696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B1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技術內容：	</a:t>
                      </a:r>
                    </a:p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查核指標：需量化可供查驗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275108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B2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技術內容：	</a:t>
                      </a:r>
                    </a:p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查核指標：需量化可供查驗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272818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B3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技術內容：	</a:t>
                      </a:r>
                    </a:p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查核指標：需量化可供查驗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544543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B4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技術內容：	</a:t>
                      </a:r>
                    </a:p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查核指標：需量化可供查驗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441473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C1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驗證內容：	</a:t>
                      </a:r>
                    </a:p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+mn-ea"/>
                          <a:cs typeface="+mn-cs"/>
                          <a:sym typeface="Helvetica Neue"/>
                        </a:rPr>
                        <a:t>查核指標：需量化可供查驗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191088"/>
                  </a:ext>
                </a:extLst>
              </a:tr>
              <a:tr h="408028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C2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+mn-ea"/>
                          <a:cs typeface="+mn-cs"/>
                          <a:sym typeface="Helvetica Neue"/>
                        </a:rPr>
                        <a:t>驗證內容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：	</a:t>
                      </a:r>
                    </a:p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+mn-ea"/>
                          <a:cs typeface="+mn-cs"/>
                          <a:sym typeface="Helvetica Neue"/>
                        </a:rPr>
                        <a:t>查核指標：需量化可供查驗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726332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D1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+mn-ea"/>
                          <a:cs typeface="+mn-cs"/>
                          <a:sym typeface="Helvetica Neue"/>
                        </a:rPr>
                        <a:t>○○內容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：	</a:t>
                      </a:r>
                    </a:p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+mn-ea"/>
                          <a:cs typeface="+mn-cs"/>
                          <a:sym typeface="Helvetica Neue"/>
                        </a:rPr>
                        <a:t>查核指標：需量化可供查驗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111348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D2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○○內容：	</a:t>
                      </a:r>
                    </a:p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查核指標：需量化可供查驗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588536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D3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○○內容：	</a:t>
                      </a:r>
                    </a:p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E5E5E"/>
                          </a:solidFill>
                          <a:effectLst/>
                          <a:uLnTx/>
                          <a:uFillTx/>
                          <a:latin typeface="微軟正黑體"/>
                          <a:ea typeface="微軟正黑體 Light"/>
                          <a:cs typeface="+mn-cs"/>
                          <a:sym typeface="Helvetica Neue"/>
                        </a:rPr>
                        <a:t>查核指標：需量化可供查驗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082876"/>
                  </a:ext>
                </a:extLst>
              </a:tr>
            </a:tbl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89660290-23A7-E78B-6DCA-4180CB5C06C0}"/>
              </a:ext>
            </a:extLst>
          </p:cNvPr>
          <p:cNvSpPr/>
          <p:nvPr/>
        </p:nvSpPr>
        <p:spPr>
          <a:xfrm>
            <a:off x="6224653" y="3268054"/>
            <a:ext cx="5967348" cy="1631216"/>
          </a:xfrm>
          <a:prstGeom prst="rect">
            <a:avLst/>
          </a:prstGeom>
          <a:solidFill>
            <a:srgbClr val="FFEAE9"/>
          </a:solidFill>
        </p:spPr>
        <p:txBody>
          <a:bodyPr wrap="square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自行新增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項目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查核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指標應有可供結案驗收之量化工作項目，並於結案時提供查核點佐證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文件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須將</a:t>
            </a:r>
            <a:r>
              <a:rPr lang="en-US" altLang="zh-TW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推動產業或組織家數</a:t>
            </a:r>
            <a:r>
              <a:rPr lang="en-US" altLang="zh-TW" sz="20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列入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查核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algn="l">
              <a:buFont typeface="+mj-lt"/>
              <a:buAutoNum type="arabicPeriod" startAt="4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與計畫書內容一致</a:t>
            </a:r>
          </a:p>
        </p:txBody>
      </p:sp>
    </p:spTree>
    <p:extLst>
      <p:ext uri="{BB962C8B-B14F-4D97-AF65-F5344CB8AC3E}">
        <p14:creationId xmlns:p14="http://schemas.microsoft.com/office/powerpoint/2010/main" val="380524346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肆、計畫團隊說明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D3974-78A5-2D84-282C-257C0FE87CA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15</a:t>
            </a:fld>
            <a:endParaRPr lang="en-US" altLang="zh-TW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zh-TW" altLang="en-US" dirty="0" smtClean="0"/>
              <a:t>計畫</a:t>
            </a:r>
            <a:r>
              <a:rPr lang="zh-TW" altLang="en-US" dirty="0"/>
              <a:t>主持人資歷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293769"/>
              </p:ext>
            </p:extLst>
          </p:nvPr>
        </p:nvGraphicFramePr>
        <p:xfrm>
          <a:off x="487013" y="1616991"/>
          <a:ext cx="11243028" cy="38404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54186">
                  <a:extLst>
                    <a:ext uri="{9D8B030D-6E8A-4147-A177-3AD203B41FA5}">
                      <a16:colId xmlns:a16="http://schemas.microsoft.com/office/drawing/2014/main" val="3746358238"/>
                    </a:ext>
                  </a:extLst>
                </a:gridCol>
                <a:gridCol w="2131063">
                  <a:extLst>
                    <a:ext uri="{9D8B030D-6E8A-4147-A177-3AD203B41FA5}">
                      <a16:colId xmlns:a16="http://schemas.microsoft.com/office/drawing/2014/main" val="2206148022"/>
                    </a:ext>
                  </a:extLst>
                </a:gridCol>
                <a:gridCol w="979878">
                  <a:extLst>
                    <a:ext uri="{9D8B030D-6E8A-4147-A177-3AD203B41FA5}">
                      <a16:colId xmlns:a16="http://schemas.microsoft.com/office/drawing/2014/main" val="1115223648"/>
                    </a:ext>
                  </a:extLst>
                </a:gridCol>
                <a:gridCol w="44890">
                  <a:extLst>
                    <a:ext uri="{9D8B030D-6E8A-4147-A177-3AD203B41FA5}">
                      <a16:colId xmlns:a16="http://schemas.microsoft.com/office/drawing/2014/main" val="3019296721"/>
                    </a:ext>
                  </a:extLst>
                </a:gridCol>
                <a:gridCol w="2131063">
                  <a:extLst>
                    <a:ext uri="{9D8B030D-6E8A-4147-A177-3AD203B41FA5}">
                      <a16:colId xmlns:a16="http://schemas.microsoft.com/office/drawing/2014/main" val="4187989594"/>
                    </a:ext>
                  </a:extLst>
                </a:gridCol>
                <a:gridCol w="2078529">
                  <a:extLst>
                    <a:ext uri="{9D8B030D-6E8A-4147-A177-3AD203B41FA5}">
                      <a16:colId xmlns:a16="http://schemas.microsoft.com/office/drawing/2014/main" val="2936246268"/>
                    </a:ext>
                  </a:extLst>
                </a:gridCol>
                <a:gridCol w="44890">
                  <a:extLst>
                    <a:ext uri="{9D8B030D-6E8A-4147-A177-3AD203B41FA5}">
                      <a16:colId xmlns:a16="http://schemas.microsoft.com/office/drawing/2014/main" val="205237559"/>
                    </a:ext>
                  </a:extLst>
                </a:gridCol>
                <a:gridCol w="2078529">
                  <a:extLst>
                    <a:ext uri="{9D8B030D-6E8A-4147-A177-3AD203B41FA5}">
                      <a16:colId xmlns:a16="http://schemas.microsoft.com/office/drawing/2014/main" val="372255657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性別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 </a:t>
                      </a: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</a:t>
                      </a:r>
                      <a:r>
                        <a:rPr 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□ </a:t>
                      </a: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電話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b="1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0322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產業領域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69715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重要成就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963923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學歷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學校（大專以上）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學位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科系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73309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YY/MM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26364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64405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810987"/>
                  </a:ext>
                </a:extLst>
              </a:tr>
              <a:tr h="18288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經歷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公司名稱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部門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71046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YY/MM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60858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373836"/>
                  </a:ext>
                </a:extLst>
              </a:tr>
              <a:tr h="18288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參與計畫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計畫名稱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主導公司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主要任務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31614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YY/MM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48906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519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8441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伍、計畫經費需求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16</a:t>
            </a:fld>
            <a:endParaRPr lang="en-US" altLang="zh-TW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F6BEC6A-4F68-AB38-0061-A236A8594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947590"/>
              </p:ext>
            </p:extLst>
          </p:nvPr>
        </p:nvGraphicFramePr>
        <p:xfrm>
          <a:off x="828675" y="1548359"/>
          <a:ext cx="10494835" cy="4568054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5305871">
                  <a:extLst>
                    <a:ext uri="{9D8B030D-6E8A-4147-A177-3AD203B41FA5}">
                      <a16:colId xmlns:a16="http://schemas.microsoft.com/office/drawing/2014/main" val="1110227456"/>
                    </a:ext>
                  </a:extLst>
                </a:gridCol>
                <a:gridCol w="1297241">
                  <a:extLst>
                    <a:ext uri="{9D8B030D-6E8A-4147-A177-3AD203B41FA5}">
                      <a16:colId xmlns:a16="http://schemas.microsoft.com/office/drawing/2014/main" val="4142586959"/>
                    </a:ext>
                  </a:extLst>
                </a:gridCol>
                <a:gridCol w="1297241">
                  <a:extLst>
                    <a:ext uri="{9D8B030D-6E8A-4147-A177-3AD203B41FA5}">
                      <a16:colId xmlns:a16="http://schemas.microsoft.com/office/drawing/2014/main" val="1181634778"/>
                    </a:ext>
                  </a:extLst>
                </a:gridCol>
                <a:gridCol w="1297241">
                  <a:extLst>
                    <a:ext uri="{9D8B030D-6E8A-4147-A177-3AD203B41FA5}">
                      <a16:colId xmlns:a16="http://schemas.microsoft.com/office/drawing/2014/main" val="910351997"/>
                    </a:ext>
                  </a:extLst>
                </a:gridCol>
                <a:gridCol w="1297241">
                  <a:extLst>
                    <a:ext uri="{9D8B030D-6E8A-4147-A177-3AD203B41FA5}">
                      <a16:colId xmlns:a16="http://schemas.microsoft.com/office/drawing/2014/main" val="3813152863"/>
                    </a:ext>
                  </a:extLst>
                </a:gridCol>
              </a:tblGrid>
              <a:tr h="2964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sz="1800" b="1" baseline="0" dirty="0">
                          <a:solidFill>
                            <a:srgbClr val="1F333D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會計科目</a:t>
                      </a:r>
                      <a:endParaRPr lang="zh-TW" sz="1800" b="1" baseline="0" dirty="0">
                        <a:solidFill>
                          <a:srgbClr val="1F333D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33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800" b="1" i="0" u="none" strike="noStrike" kern="1200" cap="none" spc="0" baseline="0" dirty="0">
                          <a:solidFill>
                            <a:srgbClr val="1F333D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補助款</a:t>
                      </a: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33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sz="1800" b="1" baseline="0" dirty="0">
                          <a:solidFill>
                            <a:srgbClr val="1F333D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自籌款</a:t>
                      </a:r>
                      <a:endParaRPr lang="zh-TW" sz="1800" b="1" baseline="0" dirty="0">
                        <a:solidFill>
                          <a:srgbClr val="1F333D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33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sz="1800" b="1" baseline="0" dirty="0">
                          <a:solidFill>
                            <a:srgbClr val="1F333D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合計</a:t>
                      </a:r>
                      <a:endParaRPr lang="zh-TW" sz="1800" b="1" baseline="0" dirty="0">
                        <a:solidFill>
                          <a:srgbClr val="1F333D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33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800" b="1" baseline="0" dirty="0">
                          <a:solidFill>
                            <a:srgbClr val="1F333D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 % </a:t>
                      </a:r>
                      <a:endParaRPr lang="zh-TW" sz="1800" b="1" baseline="0" dirty="0">
                        <a:solidFill>
                          <a:srgbClr val="1F333D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33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725982"/>
                  </a:ext>
                </a:extLst>
              </a:tr>
              <a:tr h="248791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計畫</a:t>
                      </a:r>
                      <a:r>
                        <a:rPr lang="zh-TW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人員之人事費</a:t>
                      </a:r>
                      <a:endParaRPr lang="zh-TW" sz="1400" b="1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246917"/>
                  </a:ext>
                </a:extLst>
              </a:tr>
              <a:tr h="2487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177800" indent="0"/>
                      <a:r>
                        <a:rPr lang="zh-TW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（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）</a:t>
                      </a:r>
                      <a:r>
                        <a:rPr lang="zh-TW" altLang="en-US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計畫</a:t>
                      </a:r>
                      <a:r>
                        <a:rPr lang="zh-TW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人員</a:t>
                      </a:r>
                      <a:endParaRPr lang="zh-TW" sz="1400" b="1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553604"/>
                  </a:ext>
                </a:extLst>
              </a:tr>
              <a:tr h="2487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177800" indent="0"/>
                      <a:r>
                        <a:rPr lang="zh-TW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（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）顧問、專家費</a:t>
                      </a:r>
                      <a:endParaRPr lang="zh-TW" sz="1400" b="1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726051"/>
                  </a:ext>
                </a:extLst>
              </a:tr>
              <a:tr h="2487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l"/>
                      <a:r>
                        <a:rPr lang="zh-TW" altLang="en-US" sz="14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人事費</a:t>
                      </a:r>
                      <a:r>
                        <a:rPr lang="zh-TW" sz="14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小計</a:t>
                      </a:r>
                      <a:endParaRPr lang="zh-TW" sz="1400" b="1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5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5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5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5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sz="1400" b="1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5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57134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1" i="0" u="none" strike="noStrike" kern="1200" cap="none" spc="0" baseline="0" dirty="0" smtClean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2.</a:t>
                      </a:r>
                      <a:r>
                        <a:rPr lang="zh-TW" altLang="en-US" sz="1400" b="1" i="0" u="none" strike="noStrike" kern="1200" cap="none" spc="0" baseline="0" dirty="0" smtClean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消耗性器材及原材料費</a:t>
                      </a:r>
                      <a:endParaRPr lang="zh-TW" sz="1400" b="1" i="0" u="none" strike="noStrike" kern="1200" cap="none" spc="0" baseline="0" dirty="0">
                        <a:solidFill>
                          <a:schemeClr val="tx1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229149"/>
                  </a:ext>
                </a:extLst>
              </a:tr>
              <a:tr h="2487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r>
                        <a:rPr lang="en-US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3</a:t>
                      </a:r>
                      <a:r>
                        <a:rPr lang="en-US" sz="1400" b="1" i="0" u="none" strike="noStrike" kern="1200" cap="none" spc="0" baseline="0" dirty="0" smtClean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.</a:t>
                      </a:r>
                      <a:r>
                        <a:rPr lang="zh-TW" sz="1400" b="1" i="0" u="none" strike="noStrike" kern="1200" cap="none" spc="0" baseline="0" dirty="0" smtClean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 </a:t>
                      </a:r>
                      <a:r>
                        <a:rPr lang="zh-TW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設備使用費</a:t>
                      </a: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612932"/>
                  </a:ext>
                </a:extLst>
              </a:tr>
              <a:tr h="2487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r>
                        <a:rPr lang="en-US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4</a:t>
                      </a:r>
                      <a:r>
                        <a:rPr lang="en-US" sz="1400" b="1" i="0" u="none" strike="noStrike" kern="1200" cap="none" spc="0" baseline="0" dirty="0" smtClean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.</a:t>
                      </a:r>
                      <a:r>
                        <a:rPr lang="zh-TW" sz="1400" b="1" i="0" u="none" strike="noStrike" kern="1200" cap="none" spc="0" baseline="0" dirty="0" smtClean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 </a:t>
                      </a:r>
                      <a:r>
                        <a:rPr lang="zh-TW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設備維護費</a:t>
                      </a: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872371"/>
                  </a:ext>
                </a:extLst>
              </a:tr>
              <a:tr h="248791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r>
                        <a:rPr lang="en-US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5</a:t>
                      </a:r>
                      <a:r>
                        <a:rPr lang="en-US" sz="1400" b="1" i="0" u="none" strike="noStrike" kern="1200" cap="none" spc="0" baseline="0" dirty="0" smtClean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.</a:t>
                      </a:r>
                      <a:r>
                        <a:rPr lang="zh-TW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無形資產引進、委託研究</a:t>
                      </a:r>
                      <a:r>
                        <a:rPr lang="en-US" altLang="zh-TW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/</a:t>
                      </a:r>
                      <a:r>
                        <a:rPr lang="zh-TW" altLang="en-US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勞務</a:t>
                      </a:r>
                      <a:r>
                        <a:rPr lang="zh-TW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或驗證費</a:t>
                      </a: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13555"/>
                  </a:ext>
                </a:extLst>
              </a:tr>
              <a:tr h="2487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177800" indent="0"/>
                      <a:r>
                        <a:rPr lang="en-US" altLang="zh-TW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(1)</a:t>
                      </a:r>
                      <a:r>
                        <a:rPr lang="zh-TW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無形資產引進費</a:t>
                      </a: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486127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marL="177800" indent="0" algn="l"/>
                      <a:r>
                        <a:rPr lang="en-US" altLang="zh-TW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(2)</a:t>
                      </a:r>
                      <a:r>
                        <a:rPr lang="zh-TW" altLang="en-US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委託研究費</a:t>
                      </a:r>
                      <a:endParaRPr lang="zh-TW" sz="1400" b="1" i="0" u="none" strike="noStrike" kern="1200" cap="none" spc="0" baseline="0" dirty="0">
                        <a:solidFill>
                          <a:schemeClr val="tx1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245006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marL="177800" indent="0" algn="l"/>
                      <a:r>
                        <a:rPr lang="en-US" altLang="zh-TW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(3)</a:t>
                      </a:r>
                      <a:r>
                        <a:rPr lang="zh-TW" altLang="en-US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委託勞務費</a:t>
                      </a:r>
                      <a:endParaRPr lang="zh-TW" sz="1400" b="1" i="0" u="none" strike="noStrike" kern="1200" cap="none" spc="0" baseline="0" dirty="0">
                        <a:solidFill>
                          <a:schemeClr val="tx1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%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699712"/>
                  </a:ext>
                </a:extLst>
              </a:tr>
              <a:tr h="2487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177800" indent="0"/>
                      <a:r>
                        <a:rPr lang="en-US" altLang="zh-TW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(4)</a:t>
                      </a:r>
                      <a:r>
                        <a:rPr lang="zh-TW" altLang="zh-TW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驗證費</a:t>
                      </a:r>
                      <a:endParaRPr lang="zh-TW" sz="1400" b="1" i="0" u="none" strike="noStrike" kern="1200" cap="none" spc="0" baseline="0" dirty="0">
                        <a:solidFill>
                          <a:schemeClr val="tx1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582383"/>
                  </a:ext>
                </a:extLst>
              </a:tr>
              <a:tr h="2909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l"/>
                      <a:r>
                        <a:rPr lang="zh-TW" altLang="zh-TW" sz="1400" b="1" i="0" u="none" strike="noStrike" kern="1200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無形資產之引進、委託研究</a:t>
                      </a:r>
                      <a:r>
                        <a:rPr lang="en-US" altLang="zh-TW" sz="1400" b="1" i="0" u="none" strike="noStrike" kern="1200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/</a:t>
                      </a:r>
                      <a:r>
                        <a:rPr lang="zh-TW" altLang="en-US" sz="1400" b="1" i="0" u="none" strike="noStrike" kern="1200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勞務</a:t>
                      </a:r>
                      <a:r>
                        <a:rPr lang="zh-TW" altLang="zh-TW" sz="1400" b="1" i="0" u="none" strike="noStrike" kern="1200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或驗證費</a:t>
                      </a:r>
                      <a:r>
                        <a:rPr lang="zh-TW" altLang="en-US" sz="1400" b="1" i="0" u="none" strike="noStrike" kern="1200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小計</a:t>
                      </a:r>
                      <a:endParaRPr lang="zh-TW" sz="1400" b="1" i="0" u="none" strike="noStrike" kern="1200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5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5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5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5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sz="1400" b="1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5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080506"/>
                  </a:ext>
                </a:extLst>
              </a:tr>
              <a:tr h="2487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6</a:t>
                      </a:r>
                      <a:r>
                        <a:rPr lang="en-US" altLang="zh-TW" sz="1400" b="1" i="0" u="none" strike="noStrike" kern="1200" cap="none" spc="0" baseline="0" dirty="0" smtClean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.</a:t>
                      </a:r>
                      <a:r>
                        <a:rPr lang="zh-TW" altLang="en-US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國內</a:t>
                      </a:r>
                      <a:r>
                        <a:rPr lang="zh-TW" altLang="zh-TW" sz="1400" b="1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差旅費</a:t>
                      </a: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353085"/>
                  </a:ext>
                </a:extLst>
              </a:tr>
              <a:tr h="248791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l"/>
                      <a:r>
                        <a:rPr lang="en-US" altLang="zh-TW" sz="14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7.</a:t>
                      </a:r>
                      <a:r>
                        <a:rPr lang="zh-TW" alt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服務推廣費</a:t>
                      </a:r>
                      <a:endParaRPr lang="en-US" altLang="zh-TW" sz="1400" b="1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041892"/>
                  </a:ext>
                </a:extLst>
              </a:tr>
              <a:tr h="2487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計畫屬業者執行總經費</a:t>
                      </a:r>
                      <a:endParaRPr lang="zh-TW" sz="1400" b="1" baseline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A1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A13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A13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0 </a:t>
                      </a:r>
                      <a:endParaRPr lang="zh-TW" sz="1400" b="1" baseline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A13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b="1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100%</a:t>
                      </a:r>
                      <a:endParaRPr lang="zh-TW" sz="1400" b="1" baseline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A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622009"/>
                  </a:ext>
                </a:extLst>
              </a:tr>
              <a:tr h="2487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r>
                        <a:rPr lang="zh-TW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百分比</a:t>
                      </a:r>
                      <a:endParaRPr lang="zh-TW" sz="1400" b="1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b="1" baseline="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100%</a:t>
                      </a:r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sz="1400" b="1" baseline="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6838" marR="16838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rgbClr val="B3C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638659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0061626" y="1271360"/>
            <a:ext cx="12618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292079" hangingPunct="1"/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</a:rPr>
              <a:t>金額單位：千元</a:t>
            </a:r>
            <a:endParaRPr lang="zh-TW" altLang="en-US" dirty="0">
              <a:latin typeface="Arial" panose="020B0604020202020204" pitchFamily="34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85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17</a:t>
            </a:fld>
            <a:endParaRPr lang="en-US" altLang="zh-TW"/>
          </a:p>
        </p:txBody>
      </p:sp>
      <p:sp>
        <p:nvSpPr>
          <p:cNvPr id="6" name="文字方塊 5"/>
          <p:cNvSpPr txBox="1"/>
          <p:nvPr/>
        </p:nvSpPr>
        <p:spPr>
          <a:xfrm>
            <a:off x="0" y="2523435"/>
            <a:ext cx="12192000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2438338"/>
            <a:r>
              <a:rPr lang="zh-TW" altLang="en-US" sz="4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陸、附件資料</a:t>
            </a:r>
            <a:endParaRPr lang="zh-TW" altLang="en-US" sz="4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286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2199" y="225116"/>
            <a:ext cx="11226801" cy="720000"/>
          </a:xfrm>
        </p:spPr>
        <p:txBody>
          <a:bodyPr/>
          <a:lstStyle/>
          <a:p>
            <a:r>
              <a:rPr lang="zh-TW" altLang="en-US" dirty="0"/>
              <a:t>近</a:t>
            </a:r>
            <a:r>
              <a:rPr lang="en-US" altLang="zh-TW" dirty="0"/>
              <a:t>3</a:t>
            </a:r>
            <a:r>
              <a:rPr lang="zh-TW" altLang="en-US" dirty="0"/>
              <a:t>年執行政府專案計畫成效（若無則免填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E4F43408-B5FC-4643-8740-4B3D1EA5A6C0}" type="slidenum">
              <a:rPr lang="zh-TW" altLang="en-US" smtClean="0">
                <a:ea typeface="微軟正黑體" panose="020B0604030504040204" pitchFamily="34" charset="-120"/>
                <a:sym typeface="Times New Roman" panose="02020603050405020304" pitchFamily="18" charset="0"/>
              </a:rPr>
              <a:pPr/>
              <a:t>18</a:t>
            </a:fld>
            <a:endParaRPr lang="zh-TW" altLang="en-US">
              <a:ea typeface="微軟正黑體" panose="020B0604030504040204" pitchFamily="34" charset="-120"/>
              <a:sym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161258"/>
              </p:ext>
            </p:extLst>
          </p:nvPr>
        </p:nvGraphicFramePr>
        <p:xfrm>
          <a:off x="581078" y="1115051"/>
          <a:ext cx="11249607" cy="35200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9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7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5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38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523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666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政府單位</a:t>
                      </a:r>
                      <a:endParaRPr lang="zh-TW" altLang="en-US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計畫</a:t>
                      </a:r>
                      <a:r>
                        <a:rPr lang="zh-TW" altLang="en-US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名稱</a:t>
                      </a:r>
                      <a:endParaRPr lang="zh-TW" altLang="en-US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核定日期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核定計畫</a:t>
                      </a:r>
                      <a:r>
                        <a:rPr lang="zh-TW" altLang="en-US" sz="16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經費（千元）</a:t>
                      </a:r>
                      <a:endParaRPr lang="zh-TW" altLang="en-US" sz="1600" dirty="0">
                        <a:solidFill>
                          <a:schemeClr val="tx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執行效益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45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計畫總經費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itchFamily="18" charset="0"/>
                          <a:sym typeface="Times New Roman" panose="02020603050405020304" pitchFamily="18" charset="0"/>
                        </a:rPr>
                        <a:t>政府補助款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176"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176"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176"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2176"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2176"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itchFamily="18" charset="0"/>
                        <a:sym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文字方塊 7">
            <a:extLst>
              <a:ext uri="{FF2B5EF4-FFF2-40B4-BE49-F238E27FC236}">
                <a16:creationId xmlns:a16="http://schemas.microsoft.com/office/drawing/2014/main" id="{70101C9E-F33B-2300-794D-007B54AD0A27}"/>
              </a:ext>
            </a:extLst>
          </p:cNvPr>
          <p:cNvSpPr txBox="1"/>
          <p:nvPr/>
        </p:nvSpPr>
        <p:spPr>
          <a:xfrm>
            <a:off x="530895" y="4690150"/>
            <a:ext cx="111442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sym typeface="Times New Roman" panose="02020603050405020304" pitchFamily="18" charset="0"/>
              </a:rPr>
              <a:t>近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sym typeface="Times New Roman" panose="02020603050405020304" pitchFamily="18" charset="0"/>
              </a:rPr>
              <a:t>3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sym typeface="Times New Roman" panose="02020603050405020304" pitchFamily="18" charset="0"/>
              </a:rPr>
              <a:t>年曾經參與之下列計畫並經核定通過（含核定計畫的無形資產引進、委託研究及技轉單位）：</a:t>
            </a:r>
            <a:endParaRPr lang="en-US" altLang="zh-TW" dirty="0">
              <a:latin typeface="Times New Roman" panose="02020603050405020304" pitchFamily="18" charset="0"/>
              <a:ea typeface="微軟正黑體" panose="020B0604030504040204" pitchFamily="34" charset="-120"/>
              <a:sym typeface="Times New Roman" panose="02020603050405020304" pitchFamily="18" charset="0"/>
            </a:endParaRPr>
          </a:p>
          <a:p>
            <a:pPr algn="l"/>
            <a:r>
              <a:rPr lang="zh-TW" altLang="en-US" dirty="0" smtClean="0">
                <a:latin typeface="Times New Roman" panose="02020603050405020304" pitchFamily="18" charset="0"/>
                <a:ea typeface="微軟正黑體" panose="020B0604030504040204" pitchFamily="34" charset="-120"/>
                <a:sym typeface="Times New Roman" panose="02020603050405020304" pitchFamily="18" charset="0"/>
              </a:rPr>
              <a:t>請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sym typeface="Times New Roman" panose="02020603050405020304" pitchFamily="18" charset="0"/>
              </a:rPr>
              <a:t>說明計畫類型，如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anose="020B0604030504040204" pitchFamily="34" charset="-120"/>
                <a:sym typeface="Times New Roman" panose="02020603050405020304" pitchFamily="18" charset="0"/>
              </a:rPr>
              <a:t>：數發部、衛福部、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anose="020B0604030504040204" pitchFamily="34" charset="-120"/>
                <a:sym typeface="Times New Roman" panose="02020603050405020304" pitchFamily="18" charset="0"/>
              </a:rPr>
              <a:t>教育部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sym typeface="Times New Roman" panose="02020603050405020304" pitchFamily="18" charset="0"/>
              </a:rPr>
              <a:t>、經濟部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anose="020B0604030504040204" pitchFamily="34" charset="-120"/>
                <a:sym typeface="Times New Roman" panose="02020603050405020304" pitchFamily="18" charset="0"/>
              </a:rPr>
              <a:t>或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sym typeface="Times New Roman" panose="02020603050405020304" pitchFamily="18" charset="0"/>
              </a:rPr>
              <a:t>其他政府單位補助計畫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anose="020B0604030504040204" pitchFamily="34" charset="-120"/>
                <a:sym typeface="Times New Roman" panose="02020603050405020304" pitchFamily="18" charset="0"/>
              </a:rPr>
              <a:t>…</a:t>
            </a:r>
            <a:endParaRPr lang="zh-TW" altLang="en-US" dirty="0">
              <a:latin typeface="Times New Roman" panose="02020603050405020304" pitchFamily="18" charset="0"/>
              <a:ea typeface="微軟正黑體" panose="020B0604030504040204" pitchFamily="34" charset="-120"/>
              <a:sym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93287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3059" y="3069000"/>
            <a:ext cx="10485883" cy="720000"/>
          </a:xfrm>
        </p:spPr>
        <p:txBody>
          <a:bodyPr/>
          <a:lstStyle/>
          <a:p>
            <a:pPr algn="ctr"/>
            <a:r>
              <a:rPr lang="zh-TW" altLang="en-US" sz="7200" dirty="0">
                <a:solidFill>
                  <a:srgbClr val="1F333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敬請指教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427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計畫重點摘要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2</a:t>
            </a:fld>
            <a:endParaRPr lang="en-US" altLang="zh-TW"/>
          </a:p>
        </p:txBody>
      </p:sp>
      <p:sp>
        <p:nvSpPr>
          <p:cNvPr id="19" name="圓角矩形 18"/>
          <p:cNvSpPr/>
          <p:nvPr/>
        </p:nvSpPr>
        <p:spPr>
          <a:xfrm>
            <a:off x="801728" y="2747680"/>
            <a:ext cx="10928314" cy="1080000"/>
          </a:xfrm>
          <a:prstGeom prst="roundRect">
            <a:avLst>
              <a:gd name="adj" fmla="val 9956"/>
            </a:avLst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0" name="圓角矩形 19"/>
          <p:cNvSpPr/>
          <p:nvPr/>
        </p:nvSpPr>
        <p:spPr>
          <a:xfrm>
            <a:off x="801727" y="4017473"/>
            <a:ext cx="10928314" cy="1080000"/>
          </a:xfrm>
          <a:prstGeom prst="roundRect">
            <a:avLst>
              <a:gd name="adj" fmla="val 8407"/>
            </a:avLst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1" name="圓角矩形 20"/>
          <p:cNvSpPr/>
          <p:nvPr/>
        </p:nvSpPr>
        <p:spPr>
          <a:xfrm>
            <a:off x="749209" y="5274062"/>
            <a:ext cx="10971954" cy="1080000"/>
          </a:xfrm>
          <a:prstGeom prst="roundRect">
            <a:avLst>
              <a:gd name="adj" fmla="val 9439"/>
            </a:avLst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2" name="圓角矩形 21"/>
          <p:cNvSpPr/>
          <p:nvPr/>
        </p:nvSpPr>
        <p:spPr>
          <a:xfrm flipH="1">
            <a:off x="417912" y="2760786"/>
            <a:ext cx="418171" cy="1108472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zh-TW" altLang="zh-TW" sz="1600" b="1" dirty="0" smtClean="0">
                <a:solidFill>
                  <a:schemeClr val="bg1"/>
                </a:solidFill>
                <a:latin typeface="+mj-ea"/>
                <a:ea typeface="微軟正黑體" panose="020B0604030504040204" pitchFamily="34" charset="-120"/>
              </a:rPr>
              <a:t>產業</a:t>
            </a:r>
            <a:r>
              <a:rPr lang="zh-TW" altLang="en-US" sz="1600" b="1" dirty="0" smtClean="0">
                <a:solidFill>
                  <a:schemeClr val="bg1"/>
                </a:solidFill>
                <a:latin typeface="+mj-ea"/>
                <a:ea typeface="微軟正黑體" panose="020B0604030504040204" pitchFamily="34" charset="-120"/>
              </a:rPr>
              <a:t>痛點</a:t>
            </a:r>
            <a:endParaRPr lang="zh-TW" altLang="en-US" sz="1600" b="1" dirty="0">
              <a:solidFill>
                <a:schemeClr val="bg1"/>
              </a:solidFill>
              <a:latin typeface="+mj-ea"/>
              <a:ea typeface="微軟正黑體" panose="020B0604030504040204" pitchFamily="34" charset="-120"/>
            </a:endParaRPr>
          </a:p>
        </p:txBody>
      </p:sp>
      <p:sp>
        <p:nvSpPr>
          <p:cNvPr id="23" name="圓角矩形 22"/>
          <p:cNvSpPr/>
          <p:nvPr/>
        </p:nvSpPr>
        <p:spPr>
          <a:xfrm flipH="1">
            <a:off x="417912" y="3996635"/>
            <a:ext cx="387054" cy="1108472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zh-TW" altLang="en-US" sz="1600" b="1" dirty="0" smtClean="0">
                <a:solidFill>
                  <a:schemeClr val="bg1"/>
                </a:solidFill>
                <a:latin typeface="+mj-ea"/>
                <a:ea typeface="微軟正黑體" panose="020B0604030504040204" pitchFamily="34" charset="-120"/>
              </a:rPr>
              <a:t>提案</a:t>
            </a:r>
            <a:r>
              <a:rPr lang="zh-TW" altLang="zh-TW" sz="1600" b="1" dirty="0" smtClean="0">
                <a:solidFill>
                  <a:schemeClr val="bg1"/>
                </a:solidFill>
                <a:latin typeface="+mj-ea"/>
                <a:ea typeface="微軟正黑體" panose="020B0604030504040204" pitchFamily="34" charset="-120"/>
              </a:rPr>
              <a:t>內容</a:t>
            </a:r>
            <a:endParaRPr lang="zh-TW" altLang="en-US" sz="1600" b="1" dirty="0">
              <a:solidFill>
                <a:schemeClr val="bg1"/>
              </a:solidFill>
              <a:latin typeface="+mj-ea"/>
              <a:ea typeface="微軟正黑體" panose="020B0604030504040204" pitchFamily="34" charset="-120"/>
            </a:endParaRPr>
          </a:p>
        </p:txBody>
      </p:sp>
      <p:sp>
        <p:nvSpPr>
          <p:cNvPr id="24" name="圓角矩形 23"/>
          <p:cNvSpPr/>
          <p:nvPr/>
        </p:nvSpPr>
        <p:spPr>
          <a:xfrm flipH="1">
            <a:off x="417912" y="5258483"/>
            <a:ext cx="383814" cy="1108472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chemeClr val="bg1"/>
                </a:solidFill>
                <a:latin typeface="+mj-ea"/>
                <a:ea typeface="微軟正黑體" panose="020B0604030504040204" pitchFamily="34" charset="-120"/>
              </a:rPr>
              <a:t>預期成效</a:t>
            </a:r>
          </a:p>
        </p:txBody>
      </p:sp>
      <p:sp>
        <p:nvSpPr>
          <p:cNvPr id="28" name="Rectangle 8">
            <a:extLst>
              <a:ext uri="{FF2B5EF4-FFF2-40B4-BE49-F238E27FC236}">
                <a16:creationId xmlns:a16="http://schemas.microsoft.com/office/drawing/2014/main" id="{F67D2E1D-71A6-E2C6-6917-4E7173985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215" y="1138943"/>
            <a:ext cx="11312129" cy="92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l" defTabSz="762000" eaLnBrk="0">
              <a:defRPr/>
            </a:pP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申請單位</a:t>
            </a:r>
            <a:r>
              <a:rPr lang="zh-TW" altLang="en-US" sz="1800" b="1" kern="1200" noProof="0" dirty="0" smtClean="0">
                <a:solidFill>
                  <a:srgbClr val="1F333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en-US" altLang="zh-TW" sz="1800" b="1" kern="1200" dirty="0">
                <a:solidFill>
                  <a:srgbClr val="1F333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OOOOOO</a:t>
            </a: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srgbClr val="1F333D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lvl="0" indent="0" algn="l" defTabSz="762000" rtl="0" eaLnBrk="0" fontAlgn="auto" latinLnBrk="0" hangingPunc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計畫名稱</a:t>
            </a: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kumimoji="0" lang="en-US" altLang="zh-TW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OOOOOO</a:t>
            </a: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srgbClr val="1F333D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0" algn="l" defTabSz="762000" eaLnBrk="0">
              <a:defRPr/>
            </a:pP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計畫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期間：自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114</a:t>
            </a: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kumimoji="0" lang="en-US" altLang="zh-TW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04</a:t>
            </a:r>
            <a:r>
              <a:rPr lang="zh-TW" altLang="en-US" sz="1800" b="1" kern="1200" dirty="0" smtClean="0">
                <a:solidFill>
                  <a:srgbClr val="1F333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1800" kern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O</a:t>
            </a:r>
            <a:r>
              <a:rPr lang="zh-TW" altLang="en-US" sz="1800" b="1" kern="1200" dirty="0" smtClean="0">
                <a:solidFill>
                  <a:srgbClr val="1F333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 </a:t>
            </a: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至 </a:t>
            </a:r>
            <a:r>
              <a:rPr kumimoji="0" lang="en-US" altLang="zh-TW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</a:t>
            </a: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1800" b="1" kern="1200" noProof="0" dirty="0">
                <a:solidFill>
                  <a:srgbClr val="1F333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</a:t>
            </a:r>
            <a:r>
              <a:rPr lang="en-US" altLang="zh-TW" sz="1800" b="1" kern="1200" dirty="0" smtClean="0">
                <a:solidFill>
                  <a:srgbClr val="1F333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0</a:t>
            </a: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</a:t>
            </a:r>
            <a:endParaRPr lang="en-US" altLang="zh-TW" sz="1800" b="1" kern="1200" noProof="0" dirty="0">
              <a:solidFill>
                <a:srgbClr val="1F333D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84795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rgbClr val="C00000"/>
                </a:solidFill>
              </a:rPr>
              <a:t>簡報</a:t>
            </a:r>
            <a:r>
              <a:rPr lang="zh-TW" altLang="en-US" dirty="0" smtClean="0">
                <a:solidFill>
                  <a:srgbClr val="C00000"/>
                </a:solidFill>
              </a:rPr>
              <a:t>大綱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3</a:t>
            </a:fld>
            <a:endParaRPr lang="en-US" altLang="zh-TW"/>
          </a:p>
        </p:txBody>
      </p:sp>
      <p:sp>
        <p:nvSpPr>
          <p:cNvPr id="8" name="圖說文字: 向右箭號 24">
            <a:extLst>
              <a:ext uri="{FF2B5EF4-FFF2-40B4-BE49-F238E27FC236}">
                <a16:creationId xmlns:a16="http://schemas.microsoft.com/office/drawing/2014/main" id="{C671A035-4F16-4E8F-974B-50408EBC7FFF}"/>
              </a:ext>
            </a:extLst>
          </p:cNvPr>
          <p:cNvSpPr/>
          <p:nvPr/>
        </p:nvSpPr>
        <p:spPr>
          <a:xfrm flipH="1">
            <a:off x="6519333" y="1275385"/>
            <a:ext cx="5423512" cy="2411885"/>
          </a:xfrm>
          <a:prstGeom prst="rightArrowCallout">
            <a:avLst>
              <a:gd name="adj1" fmla="val 24210"/>
              <a:gd name="adj2" fmla="val 21446"/>
              <a:gd name="adj3" fmla="val 25000"/>
              <a:gd name="adj4" fmla="val 72083"/>
            </a:avLst>
          </a:prstGeom>
          <a:solidFill>
            <a:srgbClr val="FFFF0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algn="l"/>
            <a:r>
              <a:rPr lang="zh-TW" altLang="en-US" sz="20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本頁列舉項目為簡報必備內容，廠商可依需求自行增加，</a:t>
            </a:r>
            <a:endParaRPr lang="en-US" altLang="zh-TW" sz="200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4000" algn="l"/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不限制格式，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4000" algn="l"/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建議統一字體</a:t>
            </a:r>
            <a:endParaRPr lang="zh-TW" altLang="en-US" sz="2400" b="1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257E8553-F023-2A71-2280-7C8CFA506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577021"/>
              </p:ext>
            </p:extLst>
          </p:nvPr>
        </p:nvGraphicFramePr>
        <p:xfrm>
          <a:off x="1612898" y="1014916"/>
          <a:ext cx="7778752" cy="5715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78752">
                  <a:extLst>
                    <a:ext uri="{9D8B030D-6E8A-4147-A177-3AD203B41FA5}">
                      <a16:colId xmlns:a16="http://schemas.microsoft.com/office/drawing/2014/main" val="20180738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1219078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壹</a:t>
                      </a:r>
                      <a:r>
                        <a:rPr kumimoji="0" lang="zh-TW" altLang="en-US" sz="2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、申請單位概況</a:t>
                      </a:r>
                      <a:endParaRPr kumimoji="0" lang="en-US" altLang="zh-TW" sz="2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Helvetica Neue"/>
                      </a:endParaRPr>
                    </a:p>
                    <a:p>
                      <a:pPr marL="0" marR="0" lvl="0" indent="0" algn="l" defTabSz="1219078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貳、</a:t>
                      </a:r>
                      <a:r>
                        <a:rPr kumimoji="0" lang="zh-TW" altLang="en-US" sz="24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計畫內容與實施方法</a:t>
                      </a:r>
                      <a:endParaRPr kumimoji="0" lang="en-US" altLang="zh-TW" sz="24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Helvetica Neue"/>
                      </a:endParaRPr>
                    </a:p>
                    <a:p>
                      <a:pPr marL="900000" marR="0" lvl="1" indent="-540000" algn="l" defTabSz="1219078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ea1ChtPeriod"/>
                        <a:tabLst/>
                        <a:defRPr/>
                      </a:pPr>
                      <a:r>
                        <a:rPr kumimoji="0" lang="zh-TW" altLang="en-US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目標設定</a:t>
                      </a:r>
                      <a:endParaRPr kumimoji="0" lang="en-US" altLang="zh-TW" sz="2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Helvetica Neue"/>
                      </a:endParaRPr>
                    </a:p>
                    <a:p>
                      <a:pPr marL="900000" marR="0" lvl="1" indent="-540000" algn="l" defTabSz="1219078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ea1ChtPeriod"/>
                        <a:tabLst/>
                        <a:defRPr/>
                      </a:pPr>
                      <a:r>
                        <a:rPr kumimoji="0" lang="zh-TW" altLang="en-US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計畫可行性</a:t>
                      </a:r>
                      <a:endParaRPr kumimoji="0" lang="en-US" altLang="zh-TW" sz="2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Helvetica Neue"/>
                      </a:endParaRPr>
                    </a:p>
                    <a:p>
                      <a:pPr marL="900000" marR="0" lvl="1" indent="-540000" algn="l" defTabSz="1219078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ea1ChtPeriod"/>
                        <a:tabLst/>
                        <a:defRPr/>
                      </a:pPr>
                      <a:r>
                        <a:rPr kumimoji="0" lang="zh-TW" altLang="en-US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實施方法</a:t>
                      </a:r>
                      <a:endParaRPr kumimoji="0" lang="en-US" altLang="zh-TW" sz="2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Helvetica Neue"/>
                      </a:endParaRPr>
                    </a:p>
                    <a:p>
                      <a:pPr marL="900000" marR="0" lvl="1" indent="-540000" algn="l" defTabSz="1219078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ea1ChtPeriod"/>
                        <a:tabLst/>
                        <a:defRPr/>
                      </a:pPr>
                      <a:r>
                        <a:rPr kumimoji="0" lang="zh-TW" altLang="en-US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擴散策略</a:t>
                      </a:r>
                      <a:endParaRPr kumimoji="0" lang="en-US" altLang="zh-TW" sz="2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Helvetica Neue"/>
                      </a:endParaRPr>
                    </a:p>
                    <a:p>
                      <a:pPr marL="900000" marR="0" lvl="1" indent="-540000" algn="l" defTabSz="1219078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ea1ChtPeriod"/>
                        <a:tabLst/>
                        <a:defRPr/>
                      </a:pPr>
                      <a:r>
                        <a:rPr kumimoji="0" lang="zh-TW" altLang="en-US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預期效益</a:t>
                      </a:r>
                      <a:endParaRPr kumimoji="0" lang="en-US" altLang="zh-TW" sz="2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Helvetica Neue"/>
                      </a:endParaRPr>
                    </a:p>
                    <a:p>
                      <a:pPr marL="900000" marR="0" lvl="1" indent="-540000" algn="l" defTabSz="1219078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ea1ChtPeriod"/>
                        <a:tabLst/>
                        <a:defRPr/>
                      </a:pPr>
                      <a:r>
                        <a:rPr kumimoji="0" lang="zh-TW" altLang="en-US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風險</a:t>
                      </a:r>
                      <a:r>
                        <a:rPr kumimoji="0" lang="zh-TW" altLang="en-US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因應</a:t>
                      </a:r>
                      <a:r>
                        <a:rPr kumimoji="0" lang="zh-TW" altLang="en-US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對策與永續營運規劃</a:t>
                      </a:r>
                      <a:endParaRPr kumimoji="0" lang="en-US" altLang="zh-TW" sz="2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Helvetica Neue"/>
                      </a:endParaRPr>
                    </a:p>
                    <a:p>
                      <a:pPr marL="0" marR="0" lvl="0" indent="0" algn="l" defTabSz="1219078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參</a:t>
                      </a:r>
                      <a:r>
                        <a:rPr kumimoji="0" lang="zh-TW" altLang="en-US" sz="24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、計畫執行時程及查核點 </a:t>
                      </a:r>
                      <a:endParaRPr kumimoji="0" lang="en-US" altLang="zh-TW" sz="2400" b="1" dirty="0" smtClean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900000" marR="0" lvl="1" indent="-540000" algn="l" defTabSz="1219078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ea1ChtPeriod"/>
                        <a:tabLst/>
                        <a:defRPr/>
                      </a:pPr>
                      <a:r>
                        <a:rPr kumimoji="0" lang="zh-TW" altLang="en-US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預定進度表</a:t>
                      </a:r>
                      <a:endParaRPr kumimoji="0" lang="en-US" altLang="zh-TW" sz="2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Helvetica Neue"/>
                      </a:endParaRPr>
                    </a:p>
                    <a:p>
                      <a:pPr marL="900000" marR="0" lvl="1" indent="-540000" algn="l" defTabSz="1219078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ea1ChtPeriod"/>
                        <a:tabLst/>
                        <a:defRPr/>
                      </a:pPr>
                      <a:r>
                        <a:rPr kumimoji="0" lang="zh-TW" altLang="en-US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預定查核點說明</a:t>
                      </a:r>
                    </a:p>
                    <a:p>
                      <a:pPr marL="0" marR="0" lvl="1" indent="0" algn="l" defTabSz="1219078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0" lang="zh-TW" altLang="en-US" sz="2400" b="1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肆</a:t>
                      </a:r>
                      <a:r>
                        <a:rPr kumimoji="0" lang="zh-TW" altLang="en-US" sz="2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、計畫團隊說明</a:t>
                      </a:r>
                      <a:endParaRPr kumimoji="0" lang="en-US" altLang="zh-TW" sz="24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Helvetica Neue"/>
                      </a:endParaRPr>
                    </a:p>
                    <a:p>
                      <a:pPr marL="0" marR="0" lvl="1" indent="0" algn="l" defTabSz="1219078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伍、計畫經費需求</a:t>
                      </a:r>
                      <a:endParaRPr kumimoji="0" lang="en-US" altLang="zh-TW" sz="24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Helvetica Neue"/>
                      </a:endParaRPr>
                    </a:p>
                    <a:p>
                      <a:pPr marL="0" marR="0" lvl="1" indent="0" algn="l" defTabSz="1219078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Helvetica Neue"/>
                        </a:rPr>
                        <a:t>陸、附件資料</a:t>
                      </a:r>
                      <a:endParaRPr kumimoji="0" lang="zh-TW" altLang="en-US" sz="2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Helvetica Neue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806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05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>
            <a:extLst>
              <a:ext uri="{FF2B5EF4-FFF2-40B4-BE49-F238E27FC236}">
                <a16:creationId xmlns:a16="http://schemas.microsoft.com/office/drawing/2014/main" id="{878D286A-2EC9-200A-1118-F9930EEC1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dirty="0"/>
              <a:t>壹</a:t>
            </a:r>
            <a:r>
              <a:rPr lang="zh-TW" altLang="en-US" dirty="0" smtClean="0"/>
              <a:t>、</a:t>
            </a:r>
            <a:r>
              <a:rPr lang="zh-TW" altLang="en-US" dirty="0"/>
              <a:t>申請</a:t>
            </a:r>
            <a:r>
              <a:rPr lang="zh-TW" altLang="en-US" dirty="0" smtClean="0"/>
              <a:t>單位概況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4</a:t>
            </a:fld>
            <a:endParaRPr lang="en-US" altLang="zh-TW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21"/>
          </p:nvPr>
        </p:nvSpPr>
        <p:spPr>
          <a:xfrm>
            <a:off x="603251" y="896991"/>
            <a:ext cx="10985500" cy="633858"/>
          </a:xfrm>
        </p:spPr>
        <p:txBody>
          <a:bodyPr/>
          <a:lstStyle/>
          <a:p>
            <a:pPr marL="514350" indent="-514350">
              <a:buAutoNum type="ea1ChtPeriod"/>
            </a:pPr>
            <a:r>
              <a:rPr lang="zh-TW" altLang="en-US" dirty="0" smtClean="0"/>
              <a:t>單位基本資料</a:t>
            </a:r>
            <a:endParaRPr lang="en-US" altLang="zh-TW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626242"/>
              </p:ext>
            </p:extLst>
          </p:nvPr>
        </p:nvGraphicFramePr>
        <p:xfrm>
          <a:off x="675830" y="1943068"/>
          <a:ext cx="10816734" cy="4825666"/>
        </p:xfrm>
        <a:graphic>
          <a:graphicData uri="http://schemas.openxmlformats.org/drawingml/2006/table">
            <a:tbl>
              <a:tblPr/>
              <a:tblGrid>
                <a:gridCol w="3078023">
                  <a:extLst>
                    <a:ext uri="{9D8B030D-6E8A-4147-A177-3AD203B41FA5}">
                      <a16:colId xmlns:a16="http://schemas.microsoft.com/office/drawing/2014/main" val="4283474009"/>
                    </a:ext>
                  </a:extLst>
                </a:gridCol>
                <a:gridCol w="2431534">
                  <a:extLst>
                    <a:ext uri="{9D8B030D-6E8A-4147-A177-3AD203B41FA5}">
                      <a16:colId xmlns:a16="http://schemas.microsoft.com/office/drawing/2014/main" val="891033863"/>
                    </a:ext>
                  </a:extLst>
                </a:gridCol>
                <a:gridCol w="1545378">
                  <a:extLst>
                    <a:ext uri="{9D8B030D-6E8A-4147-A177-3AD203B41FA5}">
                      <a16:colId xmlns:a16="http://schemas.microsoft.com/office/drawing/2014/main" val="3506001386"/>
                    </a:ext>
                  </a:extLst>
                </a:gridCol>
                <a:gridCol w="3761799">
                  <a:extLst>
                    <a:ext uri="{9D8B030D-6E8A-4147-A177-3AD203B41FA5}">
                      <a16:colId xmlns:a16="http://schemas.microsoft.com/office/drawing/2014/main" val="1822479193"/>
                    </a:ext>
                  </a:extLst>
                </a:gridCol>
              </a:tblGrid>
              <a:tr h="486288">
                <a:tc>
                  <a:txBody>
                    <a:bodyPr/>
                    <a:lstStyle/>
                    <a:p>
                      <a:pPr marL="108000" algn="l">
                        <a:spcAft>
                          <a:spcPts val="0"/>
                        </a:spcAft>
                      </a:pPr>
                      <a:r>
                        <a:rPr lang="zh-HK" sz="1800" b="1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公司</a:t>
                      </a:r>
                      <a:r>
                        <a:rPr lang="zh-TW" sz="1800" b="1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名稱</a:t>
                      </a:r>
                      <a:endParaRPr lang="zh-TW" sz="1800" b="1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08000" algn="l"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6793821"/>
                  </a:ext>
                </a:extLst>
              </a:tr>
              <a:tr h="1171458">
                <a:tc>
                  <a:txBody>
                    <a:bodyPr/>
                    <a:lstStyle/>
                    <a:p>
                      <a:pPr marL="108000" algn="l">
                        <a:spcAft>
                          <a:spcPts val="0"/>
                        </a:spcAft>
                      </a:pPr>
                      <a:r>
                        <a:rPr lang="zh-HK" sz="1800" b="1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營業項目</a:t>
                      </a:r>
                      <a:endParaRPr lang="zh-TW" sz="1800" b="1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 </a:t>
                      </a:r>
                      <a:endParaRPr lang="zh-TW" sz="180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268335"/>
                  </a:ext>
                </a:extLst>
              </a:tr>
              <a:tr h="545592">
                <a:tc rowSpan="2">
                  <a:txBody>
                    <a:bodyPr/>
                    <a:lstStyle/>
                    <a:p>
                      <a:pPr marL="108000" algn="l">
                        <a:spcAft>
                          <a:spcPts val="0"/>
                        </a:spcAft>
                      </a:pPr>
                      <a:r>
                        <a:rPr lang="zh-HK" altLang="en-US" sz="1800" b="1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創立日期</a:t>
                      </a:r>
                      <a:endParaRPr lang="zh-TW" sz="1800" b="1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      </a:t>
                      </a:r>
                      <a:r>
                        <a:rPr lang="en-US" sz="180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r>
                        <a:rPr lang="zh-TW" altLang="en-US" sz="1800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年   月   日</a:t>
                      </a: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>
                        <a:spcAft>
                          <a:spcPts val="0"/>
                        </a:spcAft>
                      </a:pPr>
                      <a:r>
                        <a:rPr lang="zh-TW" altLang="en-US" sz="1800" b="1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資本總額</a:t>
                      </a:r>
                      <a:endParaRPr lang="zh-TW" sz="1800" b="1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indent="0" algn="just" defTabSz="292079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800" b="0" i="0" u="none" strike="noStrike" kern="100" cap="none" spc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Helvetica Neue"/>
                        </a:rPr>
                        <a:t>新臺幣   仟元</a:t>
                      </a:r>
                      <a:endParaRPr lang="zh-TW" altLang="en-US" sz="1800" b="0" i="0" u="none" strike="noStrike" kern="100" cap="none" spc="0" baseline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Helvetica Neue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4594689"/>
                  </a:ext>
                </a:extLst>
              </a:tr>
              <a:tr h="545592">
                <a:tc vMerge="1">
                  <a:txBody>
                    <a:bodyPr/>
                    <a:lstStyle/>
                    <a:p>
                      <a:pPr marL="108000" algn="l"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F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TW" sz="180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marR="0" lvl="0" indent="0" algn="l" defTabSz="2920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TW" sz="1800" b="1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實收資本額</a:t>
                      </a:r>
                      <a:endParaRPr lang="zh-TW" altLang="zh-TW" sz="1800" b="1" kern="1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0" indent="0" algn="l" defTabSz="2920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u="none" strike="noStrike" kern="100" cap="none" spc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Helvetica Neue"/>
                        </a:rPr>
                        <a:t>新臺幣   仟元</a:t>
                      </a: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1664331"/>
                  </a:ext>
                </a:extLst>
              </a:tr>
              <a:tr h="486288">
                <a:tc>
                  <a:txBody>
                    <a:bodyPr/>
                    <a:lstStyle/>
                    <a:p>
                      <a:pPr marL="108000" marR="0" lvl="0" indent="0" algn="l" defTabSz="2920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公司負責人</a:t>
                      </a:r>
                      <a:endParaRPr lang="zh-TW" altLang="zh-TW" sz="1800" b="1" kern="1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TW" sz="180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492306"/>
                  </a:ext>
                </a:extLst>
              </a:tr>
              <a:tr h="486288">
                <a:tc>
                  <a:txBody>
                    <a:bodyPr/>
                    <a:lstStyle/>
                    <a:p>
                      <a:pPr marL="108000" algn="l">
                        <a:spcAft>
                          <a:spcPts val="0"/>
                        </a:spcAft>
                      </a:pPr>
                      <a:r>
                        <a:rPr lang="zh-HK" sz="1800" b="1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公司簡介</a:t>
                      </a:r>
                      <a:endParaRPr lang="zh-TW" sz="1800" b="1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zh-TW" sz="1800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300</a:t>
                      </a:r>
                      <a:r>
                        <a:rPr lang="zh-TW" sz="180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字</a:t>
                      </a:r>
                      <a:r>
                        <a:rPr lang="zh-TW" sz="1800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以內</a:t>
                      </a:r>
                      <a:r>
                        <a:rPr lang="zh-TW" altLang="zh-TW" sz="1800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）</a:t>
                      </a:r>
                      <a:endParaRPr lang="zh-TW" sz="180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730487"/>
                  </a:ext>
                </a:extLst>
              </a:tr>
              <a:tr h="486288">
                <a:tc>
                  <a:txBody>
                    <a:bodyPr/>
                    <a:lstStyle/>
                    <a:p>
                      <a:pPr marL="108000" algn="l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主要營業項目</a:t>
                      </a:r>
                      <a:endParaRPr lang="zh-TW" sz="1800" b="1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80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05517"/>
                  </a:ext>
                </a:extLst>
              </a:tr>
              <a:tr h="6178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1800" b="1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公司實績</a:t>
                      </a:r>
                      <a:r>
                        <a:rPr lang="zh-TW" altLang="zh-TW" sz="1800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zh-TW" altLang="en-US" sz="1800" b="1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曾獲殊榮或認證</a:t>
                      </a:r>
                      <a:r>
                        <a:rPr lang="zh-TW" altLang="zh-TW" sz="1800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）</a:t>
                      </a:r>
                      <a:endParaRPr lang="zh-TW" altLang="zh-TW" sz="180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2000" algn="just"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2000" algn="just"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2000" algn="just"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14743" marR="14743" marT="0" marB="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926957"/>
                  </a:ext>
                </a:extLst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104708" y="1316203"/>
            <a:ext cx="223586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hangingPunct="1">
              <a:lnSpc>
                <a:spcPct val="150000"/>
              </a:lnSpc>
            </a:pPr>
            <a:r>
              <a:rPr lang="en-US" altLang="zh-TW" sz="2800" b="1" spc="-85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spc="-85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800" b="1" spc="-85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spc="-85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單位簡介</a:t>
            </a:r>
            <a:endParaRPr lang="en-US" altLang="zh-TW" sz="2800" b="1" spc="-85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145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壹、申請單位概況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5</a:t>
            </a:fld>
            <a:endParaRPr lang="en-US" altLang="zh-TW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47874C29-777C-F9F2-48E4-2A3070E8F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738248"/>
              </p:ext>
            </p:extLst>
          </p:nvPr>
        </p:nvGraphicFramePr>
        <p:xfrm>
          <a:off x="603247" y="2425954"/>
          <a:ext cx="10985502" cy="30837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17941">
                  <a:extLst>
                    <a:ext uri="{9D8B030D-6E8A-4147-A177-3AD203B41FA5}">
                      <a16:colId xmlns:a16="http://schemas.microsoft.com/office/drawing/2014/main" val="1729516234"/>
                    </a:ext>
                  </a:extLst>
                </a:gridCol>
                <a:gridCol w="1445692">
                  <a:extLst>
                    <a:ext uri="{9D8B030D-6E8A-4147-A177-3AD203B41FA5}">
                      <a16:colId xmlns:a16="http://schemas.microsoft.com/office/drawing/2014/main" val="876920922"/>
                    </a:ext>
                  </a:extLst>
                </a:gridCol>
                <a:gridCol w="1445692">
                  <a:extLst>
                    <a:ext uri="{9D8B030D-6E8A-4147-A177-3AD203B41FA5}">
                      <a16:colId xmlns:a16="http://schemas.microsoft.com/office/drawing/2014/main" val="1807588415"/>
                    </a:ext>
                  </a:extLst>
                </a:gridCol>
                <a:gridCol w="1445692">
                  <a:extLst>
                    <a:ext uri="{9D8B030D-6E8A-4147-A177-3AD203B41FA5}">
                      <a16:colId xmlns:a16="http://schemas.microsoft.com/office/drawing/2014/main" val="703965356"/>
                    </a:ext>
                  </a:extLst>
                </a:gridCol>
                <a:gridCol w="1445692">
                  <a:extLst>
                    <a:ext uri="{9D8B030D-6E8A-4147-A177-3AD203B41FA5}">
                      <a16:colId xmlns:a16="http://schemas.microsoft.com/office/drawing/2014/main" val="680605342"/>
                    </a:ext>
                  </a:extLst>
                </a:gridCol>
                <a:gridCol w="1445692">
                  <a:extLst>
                    <a:ext uri="{9D8B030D-6E8A-4147-A177-3AD203B41FA5}">
                      <a16:colId xmlns:a16="http://schemas.microsoft.com/office/drawing/2014/main" val="2140902542"/>
                    </a:ext>
                  </a:extLst>
                </a:gridCol>
                <a:gridCol w="1439101">
                  <a:extLst>
                    <a:ext uri="{9D8B030D-6E8A-4147-A177-3AD203B41FA5}">
                      <a16:colId xmlns:a16="http://schemas.microsoft.com/office/drawing/2014/main" val="2685497147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公司主要</a:t>
                      </a:r>
                    </a:p>
                    <a:p>
                      <a:pPr algn="ctr" fontAlgn="b"/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產品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服務項目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民國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8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8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800" b="1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民國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 112</a:t>
                      </a:r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800860" indent="-1800860" algn="ctr" fontAlgn="b"/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民國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8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8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800" b="1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59176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銷售額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市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8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場</a:t>
                      </a:r>
                    </a:p>
                    <a:p>
                      <a:pPr algn="ctr" fontAlgn="b"/>
                      <a:r>
                        <a:rPr lang="zh-TW" sz="18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占有率</a:t>
                      </a:r>
                      <a:endParaRPr lang="zh-TW" sz="1800" b="1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銷售額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市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場</a:t>
                      </a:r>
                    </a:p>
                    <a:p>
                      <a:pPr algn="ctr" fontAlgn="b"/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占有率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銷售額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市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場</a:t>
                      </a:r>
                    </a:p>
                    <a:p>
                      <a:pPr algn="ctr" fontAlgn="b"/>
                      <a:r>
                        <a:rPr lang="zh-TW" sz="1800" b="1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占有率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7261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indent="-252095" algn="ctr" fontAlgn="b"/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51295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indent="-252095" algn="ctr" fontAlgn="b"/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50137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indent="-252095" algn="ctr" fontAlgn="b"/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85741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lphaUcPeriod"/>
                      </a:pPr>
                      <a:r>
                        <a:rPr lang="zh-TW" sz="18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總</a:t>
                      </a:r>
                      <a:r>
                        <a:rPr lang="zh-TW" sz="1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營業額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2191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lphaUcPeriod" startAt="2"/>
                      </a:pPr>
                      <a:r>
                        <a:rPr lang="zh-HK" altLang="en-US" sz="18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研發費用</a:t>
                      </a:r>
                      <a:endParaRPr lang="zh-TW" sz="18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29814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indent="12700" algn="l" fontAlgn="b"/>
                      <a:r>
                        <a:rPr lang="en-US" altLang="zh-HK" sz="18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B / A </a:t>
                      </a:r>
                      <a:r>
                        <a:rPr lang="zh-HK" altLang="en-US" sz="18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（</a:t>
                      </a:r>
                      <a:r>
                        <a:rPr lang="en-US" altLang="zh-HK" sz="18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%</a:t>
                      </a:r>
                      <a:r>
                        <a:rPr lang="zh-HK" altLang="en-US" sz="18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）</a:t>
                      </a:r>
                      <a:endParaRPr lang="zh-TW" sz="18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493392"/>
                  </a:ext>
                </a:extLst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10442281" y="2084656"/>
            <a:ext cx="11769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b="1" dirty="0" smtClean="0"/>
              <a:t>單位 </a:t>
            </a:r>
            <a:r>
              <a:rPr lang="en-US" altLang="zh-TW" sz="1600" b="1" dirty="0" smtClean="0"/>
              <a:t>: </a:t>
            </a:r>
            <a:r>
              <a:rPr lang="zh-TW" altLang="en-US" sz="1600" b="1" dirty="0"/>
              <a:t>千元</a:t>
            </a:r>
          </a:p>
        </p:txBody>
      </p:sp>
      <p:sp>
        <p:nvSpPr>
          <p:cNvPr id="13" name="矩形 12"/>
          <p:cNvSpPr/>
          <p:nvPr/>
        </p:nvSpPr>
        <p:spPr>
          <a:xfrm>
            <a:off x="510800" y="5512458"/>
            <a:ext cx="47067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/>
            <a:r>
              <a:rPr lang="zh-TW" altLang="zh-TW" sz="1600" b="1" dirty="0"/>
              <a:t>註：市場占有率係指全球市場，若低於</a:t>
            </a:r>
            <a:r>
              <a:rPr lang="en-US" altLang="zh-TW" sz="1600" b="1" dirty="0"/>
              <a:t>0.1%</a:t>
            </a:r>
            <a:r>
              <a:rPr lang="zh-TW" altLang="zh-TW" sz="1600" b="1" dirty="0"/>
              <a:t>免填。</a:t>
            </a:r>
          </a:p>
        </p:txBody>
      </p:sp>
      <p:sp>
        <p:nvSpPr>
          <p:cNvPr id="2" name="文字版面配置區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marL="514350" indent="-514350">
              <a:buFont typeface="+mj-ea"/>
              <a:buAutoNum type="ea1ChtPeriod"/>
            </a:pPr>
            <a:r>
              <a:rPr lang="zh-TW" altLang="en-US" dirty="0"/>
              <a:t>單位</a:t>
            </a:r>
            <a:r>
              <a:rPr lang="zh-TW" altLang="en-US" dirty="0" smtClean="0"/>
              <a:t>基本資料</a:t>
            </a:r>
            <a:endParaRPr lang="zh-TW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104708" y="1316203"/>
            <a:ext cx="223586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hangingPunct="1">
              <a:lnSpc>
                <a:spcPct val="150000"/>
              </a:lnSpc>
            </a:pPr>
            <a:r>
              <a:rPr lang="en-US" altLang="zh-TW" sz="2800" b="1" spc="-85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spc="-85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b="1" spc="-85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spc="-85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經營狀況</a:t>
            </a:r>
            <a:endParaRPr lang="en-US" altLang="zh-TW" sz="2800" b="1" spc="-85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780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壹、公司</a:t>
            </a:r>
            <a:r>
              <a:rPr lang="zh-TW" altLang="en-US" dirty="0" smtClean="0"/>
              <a:t>概況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6</a:t>
            </a:fld>
            <a:endParaRPr lang="en-US" altLang="zh-TW"/>
          </a:p>
        </p:txBody>
      </p:sp>
      <p:sp>
        <p:nvSpPr>
          <p:cNvPr id="2" name="文字版面配置區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marL="514350" indent="-514350">
              <a:buFont typeface="+mj-ea"/>
              <a:buAutoNum type="ea1ChtPeriod" startAt="2"/>
            </a:pPr>
            <a:r>
              <a:rPr lang="zh-TW" altLang="en-US" dirty="0" smtClean="0"/>
              <a:t>經營</a:t>
            </a:r>
            <a:r>
              <a:rPr lang="zh-TW" altLang="en-US" dirty="0"/>
              <a:t>團隊執行能力</a:t>
            </a:r>
          </a:p>
        </p:txBody>
      </p:sp>
      <p:sp>
        <p:nvSpPr>
          <p:cNvPr id="10" name="矩形 9"/>
          <p:cNvSpPr/>
          <p:nvPr/>
        </p:nvSpPr>
        <p:spPr>
          <a:xfrm>
            <a:off x="1104708" y="1316203"/>
            <a:ext cx="258404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hangingPunct="1">
              <a:lnSpc>
                <a:spcPct val="150000"/>
              </a:lnSpc>
            </a:pPr>
            <a:r>
              <a:rPr lang="en-US" altLang="zh-TW" sz="2800" b="1" spc="-85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spc="-85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800" b="1" spc="-85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spc="-85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單位</a:t>
            </a:r>
            <a:r>
              <a:rPr lang="zh-TW" altLang="en-US" sz="2800" b="1" spc="-85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組織圖</a:t>
            </a:r>
            <a:endParaRPr lang="en-US" altLang="zh-TW" sz="2800" b="1" spc="-85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104708" y="2755485"/>
            <a:ext cx="293221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hangingPunct="1">
              <a:lnSpc>
                <a:spcPct val="150000"/>
              </a:lnSpc>
            </a:pPr>
            <a:r>
              <a:rPr lang="en-US" altLang="zh-TW" sz="2800" b="1" spc="-85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spc="-85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b="1" spc="-85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spc="-85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單位</a:t>
            </a:r>
            <a:r>
              <a:rPr lang="zh-TW" altLang="en-US" sz="2800" b="1" spc="-85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人力分析</a:t>
            </a:r>
            <a:endParaRPr lang="en-US" altLang="zh-TW" sz="2800" b="1" spc="-85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15663"/>
              </p:ext>
            </p:extLst>
          </p:nvPr>
        </p:nvGraphicFramePr>
        <p:xfrm>
          <a:off x="279365" y="3439982"/>
          <a:ext cx="11633271" cy="2743167"/>
        </p:xfrm>
        <a:graphic>
          <a:graphicData uri="http://schemas.openxmlformats.org/drawingml/2006/table">
            <a:tbl>
              <a:tblPr/>
              <a:tblGrid>
                <a:gridCol w="1841878">
                  <a:extLst>
                    <a:ext uri="{9D8B030D-6E8A-4147-A177-3AD203B41FA5}">
                      <a16:colId xmlns:a16="http://schemas.microsoft.com/office/drawing/2014/main" val="1437794856"/>
                    </a:ext>
                  </a:extLst>
                </a:gridCol>
                <a:gridCol w="1841878">
                  <a:extLst>
                    <a:ext uri="{9D8B030D-6E8A-4147-A177-3AD203B41FA5}">
                      <a16:colId xmlns:a16="http://schemas.microsoft.com/office/drawing/2014/main" val="1092925956"/>
                    </a:ext>
                  </a:extLst>
                </a:gridCol>
                <a:gridCol w="620514">
                  <a:extLst>
                    <a:ext uri="{9D8B030D-6E8A-4147-A177-3AD203B41FA5}">
                      <a16:colId xmlns:a16="http://schemas.microsoft.com/office/drawing/2014/main" val="962892973"/>
                    </a:ext>
                  </a:extLst>
                </a:gridCol>
                <a:gridCol w="620514">
                  <a:extLst>
                    <a:ext uri="{9D8B030D-6E8A-4147-A177-3AD203B41FA5}">
                      <a16:colId xmlns:a16="http://schemas.microsoft.com/office/drawing/2014/main" val="2216316951"/>
                    </a:ext>
                  </a:extLst>
                </a:gridCol>
                <a:gridCol w="620514">
                  <a:extLst>
                    <a:ext uri="{9D8B030D-6E8A-4147-A177-3AD203B41FA5}">
                      <a16:colId xmlns:a16="http://schemas.microsoft.com/office/drawing/2014/main" val="4260697259"/>
                    </a:ext>
                  </a:extLst>
                </a:gridCol>
                <a:gridCol w="620514">
                  <a:extLst>
                    <a:ext uri="{9D8B030D-6E8A-4147-A177-3AD203B41FA5}">
                      <a16:colId xmlns:a16="http://schemas.microsoft.com/office/drawing/2014/main" val="2135950940"/>
                    </a:ext>
                  </a:extLst>
                </a:gridCol>
                <a:gridCol w="620514">
                  <a:extLst>
                    <a:ext uri="{9D8B030D-6E8A-4147-A177-3AD203B41FA5}">
                      <a16:colId xmlns:a16="http://schemas.microsoft.com/office/drawing/2014/main" val="155820423"/>
                    </a:ext>
                  </a:extLst>
                </a:gridCol>
                <a:gridCol w="620514">
                  <a:extLst>
                    <a:ext uri="{9D8B030D-6E8A-4147-A177-3AD203B41FA5}">
                      <a16:colId xmlns:a16="http://schemas.microsoft.com/office/drawing/2014/main" val="980761554"/>
                    </a:ext>
                  </a:extLst>
                </a:gridCol>
                <a:gridCol w="620514">
                  <a:extLst>
                    <a:ext uri="{9D8B030D-6E8A-4147-A177-3AD203B41FA5}">
                      <a16:colId xmlns:a16="http://schemas.microsoft.com/office/drawing/2014/main" val="1976718734"/>
                    </a:ext>
                  </a:extLst>
                </a:gridCol>
                <a:gridCol w="620514">
                  <a:extLst>
                    <a:ext uri="{9D8B030D-6E8A-4147-A177-3AD203B41FA5}">
                      <a16:colId xmlns:a16="http://schemas.microsoft.com/office/drawing/2014/main" val="2935886276"/>
                    </a:ext>
                  </a:extLst>
                </a:gridCol>
                <a:gridCol w="620514">
                  <a:extLst>
                    <a:ext uri="{9D8B030D-6E8A-4147-A177-3AD203B41FA5}">
                      <a16:colId xmlns:a16="http://schemas.microsoft.com/office/drawing/2014/main" val="1874346376"/>
                    </a:ext>
                  </a:extLst>
                </a:gridCol>
                <a:gridCol w="620514">
                  <a:extLst>
                    <a:ext uri="{9D8B030D-6E8A-4147-A177-3AD203B41FA5}">
                      <a16:colId xmlns:a16="http://schemas.microsoft.com/office/drawing/2014/main" val="3753785616"/>
                    </a:ext>
                  </a:extLst>
                </a:gridCol>
                <a:gridCol w="620514">
                  <a:extLst>
                    <a:ext uri="{9D8B030D-6E8A-4147-A177-3AD203B41FA5}">
                      <a16:colId xmlns:a16="http://schemas.microsoft.com/office/drawing/2014/main" val="1445520384"/>
                    </a:ext>
                  </a:extLst>
                </a:gridCol>
                <a:gridCol w="415132">
                  <a:extLst>
                    <a:ext uri="{9D8B030D-6E8A-4147-A177-3AD203B41FA5}">
                      <a16:colId xmlns:a16="http://schemas.microsoft.com/office/drawing/2014/main" val="512341849"/>
                    </a:ext>
                  </a:extLst>
                </a:gridCol>
                <a:gridCol w="708729">
                  <a:extLst>
                    <a:ext uri="{9D8B030D-6E8A-4147-A177-3AD203B41FA5}">
                      <a16:colId xmlns:a16="http://schemas.microsoft.com/office/drawing/2014/main" val="3752375048"/>
                    </a:ext>
                  </a:extLst>
                </a:gridCol>
              </a:tblGrid>
              <a:tr h="365749">
                <a:tc gridSpan="2"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職</a:t>
                      </a: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    </a:t>
                      </a: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別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博士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碩士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學士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專科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其他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合計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比例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610405"/>
                  </a:ext>
                </a:extLst>
              </a:tr>
              <a:tr h="236848">
                <a:tc gridSpan="2"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性別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男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女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男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女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男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女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男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女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男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女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男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女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0F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071059"/>
                  </a:ext>
                </a:extLst>
              </a:tr>
              <a:tr h="236848"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管理人員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%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3132462"/>
                  </a:ext>
                </a:extLst>
              </a:tr>
              <a:tr h="236848">
                <a:tc rowSpan="4"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非主管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研發人員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%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316720"/>
                  </a:ext>
                </a:extLst>
              </a:tr>
              <a:tr h="2368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工程人員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%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020147"/>
                  </a:ext>
                </a:extLst>
              </a:tr>
              <a:tr h="2368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行銷</a:t>
                      </a: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/</a:t>
                      </a: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企劃人員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%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2259378"/>
                  </a:ext>
                </a:extLst>
              </a:tr>
              <a:tr h="2368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其</a:t>
                      </a: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    </a:t>
                      </a:r>
                      <a:r>
                        <a:rPr lang="zh-TW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他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%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4940515"/>
                  </a:ext>
                </a:extLst>
              </a:tr>
              <a:tr h="731498">
                <a:tc gridSpan="2"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合</a:t>
                      </a: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    </a:t>
                      </a:r>
                      <a:r>
                        <a:rPr lang="zh-TW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計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 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92079" rtl="0" eaLnBrk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100%</a:t>
                      </a:r>
                      <a:endParaRPr lang="zh-TW" sz="1800" b="1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457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91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貳、計畫內容與</a:t>
            </a:r>
            <a:r>
              <a:rPr lang="zh-TW" altLang="en-US" dirty="0" smtClean="0"/>
              <a:t>執行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D3974-78A5-2D84-282C-257C0FE87CA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7</a:t>
            </a:fld>
            <a:endParaRPr lang="en-US" altLang="zh-TW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zh-TW" altLang="en-US" dirty="0"/>
              <a:t>一</a:t>
            </a:r>
            <a:r>
              <a:rPr lang="zh-TW" altLang="en-US" dirty="0" smtClean="0"/>
              <a:t>、計畫目標</a:t>
            </a:r>
            <a:endParaRPr lang="zh-TW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1CC2436-674F-A533-B74C-646007C7D471}"/>
              </a:ext>
            </a:extLst>
          </p:cNvPr>
          <p:cNvSpPr/>
          <p:nvPr/>
        </p:nvSpPr>
        <p:spPr>
          <a:xfrm>
            <a:off x="685811" y="1770368"/>
            <a:ext cx="11506189" cy="3647152"/>
          </a:xfrm>
          <a:prstGeom prst="rect">
            <a:avLst/>
          </a:prstGeom>
          <a:solidFill>
            <a:srgbClr val="FFEAE9"/>
          </a:solidFill>
        </p:spPr>
        <p:txBody>
          <a:bodyPr wrap="square">
            <a:spAutoFit/>
          </a:bodyPr>
          <a:lstStyle/>
          <a:p>
            <a:pPr marL="1785938" indent="-1785938" algn="l">
              <a:spcAft>
                <a:spcPts val="600"/>
              </a:spcAft>
            </a:pPr>
            <a:r>
              <a:rPr lang="zh-TW" altLang="en-US" sz="2000" b="1" dirty="0"/>
              <a:t>撰寫方向建議</a:t>
            </a:r>
            <a:r>
              <a:rPr lang="zh-TW" altLang="en-US" sz="2000" b="1" dirty="0" smtClean="0"/>
              <a:t>：</a:t>
            </a:r>
            <a:r>
              <a:rPr lang="zh-TW" altLang="en-US" sz="2000" dirty="0" smtClean="0"/>
              <a:t>回應</a:t>
            </a:r>
            <a:r>
              <a:rPr lang="zh-TW" altLang="en-US" sz="2000" dirty="0"/>
              <a:t>大南方政策，帶動嘉義、臺南、高雄、屏東等大南方地區產業</a:t>
            </a:r>
            <a:r>
              <a:rPr lang="zh-TW" altLang="en-US" sz="2000" dirty="0" smtClean="0"/>
              <a:t>發展，                聚焦</a:t>
            </a:r>
            <a:r>
              <a:rPr lang="zh-TW" altLang="en-US" sz="2000" dirty="0"/>
              <a:t>健康照護產業</a:t>
            </a:r>
            <a:r>
              <a:rPr lang="en-US" altLang="zh-TW" sz="2000" dirty="0"/>
              <a:t>AI</a:t>
            </a:r>
            <a:r>
              <a:rPr lang="zh-TW" altLang="en-US" sz="2000" dirty="0"/>
              <a:t>化，解決場域痛點、創造產業升級</a:t>
            </a:r>
            <a:r>
              <a:rPr lang="zh-TW" altLang="en-US" sz="2000" dirty="0" smtClean="0"/>
              <a:t>契機</a:t>
            </a:r>
            <a:endParaRPr lang="en-US" altLang="zh-TW" sz="2000" dirty="0" smtClean="0"/>
          </a:p>
          <a:p>
            <a:pPr marL="2863850" indent="-1069975" algn="l"/>
            <a:r>
              <a:rPr lang="zh-TW" altLang="en-US" sz="2000" b="1" dirty="0"/>
              <a:t>（一）健康照護產業需求</a:t>
            </a:r>
            <a:r>
              <a:rPr lang="zh-TW" altLang="en-US" sz="2000" b="1" dirty="0" smtClean="0"/>
              <a:t>分析</a:t>
            </a:r>
            <a:endParaRPr lang="en-US" altLang="zh-TW" sz="2000" b="1" dirty="0" smtClean="0"/>
          </a:p>
          <a:p>
            <a:pPr marL="2863850" indent="-293688" algn="l">
              <a:spcAft>
                <a:spcPts val="1200"/>
              </a:spcAft>
            </a:pPr>
            <a:r>
              <a:rPr lang="zh-TW" altLang="en-US" sz="1800" dirty="0" smtClean="0"/>
              <a:t>現在</a:t>
            </a:r>
            <a:r>
              <a:rPr lang="zh-TW" altLang="en-US" sz="1800" dirty="0"/>
              <a:t>與未來兩年，產業發展的成長動力、成長障礙與主要關鍵</a:t>
            </a:r>
            <a:r>
              <a:rPr lang="zh-TW" altLang="en-US" sz="1800" dirty="0" smtClean="0"/>
              <a:t>課題</a:t>
            </a:r>
            <a:endParaRPr lang="en-US" altLang="zh-TW" sz="1800" dirty="0" smtClean="0"/>
          </a:p>
          <a:p>
            <a:pPr marL="2863850" indent="-1069975" algn="l"/>
            <a:r>
              <a:rPr lang="zh-TW" altLang="en-US" sz="2000" b="1" dirty="0" smtClean="0"/>
              <a:t>（</a:t>
            </a:r>
            <a:r>
              <a:rPr lang="zh-TW" altLang="en-US" sz="2000" b="1" dirty="0"/>
              <a:t>二）健康照護業者痛點</a:t>
            </a:r>
            <a:r>
              <a:rPr lang="zh-TW" altLang="en-US" sz="2000" b="1" dirty="0" smtClean="0"/>
              <a:t>分析</a:t>
            </a:r>
            <a:endParaRPr lang="en-US" altLang="zh-TW" sz="2000" b="1" dirty="0" smtClean="0"/>
          </a:p>
          <a:p>
            <a:pPr marL="2863850" indent="-233363" algn="l">
              <a:buFont typeface="+mj-lt"/>
              <a:buAutoNum type="arabicPeriod"/>
            </a:pPr>
            <a:r>
              <a:rPr lang="zh-TW" altLang="en-US" sz="1800" dirty="0" smtClean="0"/>
              <a:t> 目標場域痛</a:t>
            </a:r>
            <a:r>
              <a:rPr lang="zh-TW" altLang="en-US" sz="1800" dirty="0"/>
              <a:t>點、分析應用市場概況與</a:t>
            </a:r>
            <a:r>
              <a:rPr lang="zh-TW" altLang="en-US" sz="1800" dirty="0" smtClean="0"/>
              <a:t>趨勢</a:t>
            </a:r>
            <a:endParaRPr lang="en-US" altLang="zh-TW" sz="1800" dirty="0" smtClean="0"/>
          </a:p>
          <a:p>
            <a:pPr marL="2959100" indent="-328613" algn="l">
              <a:spcAft>
                <a:spcPts val="1200"/>
              </a:spcAft>
              <a:buFont typeface="+mj-lt"/>
              <a:buAutoNum type="arabicPeriod"/>
            </a:pPr>
            <a:r>
              <a:rPr lang="zh-TW" altLang="en-US" sz="1800" dirty="0" smtClean="0"/>
              <a:t>關鍵場域痛</a:t>
            </a:r>
            <a:r>
              <a:rPr lang="zh-TW" altLang="en-US" sz="1800" dirty="0"/>
              <a:t>點及其對本計畫產品</a:t>
            </a:r>
            <a:r>
              <a:rPr lang="en-US" altLang="zh-TW" sz="1800" dirty="0"/>
              <a:t>/</a:t>
            </a:r>
            <a:r>
              <a:rPr lang="zh-TW" altLang="en-US" sz="1800" dirty="0"/>
              <a:t>服務的需求（如：需求規格、應用需求</a:t>
            </a:r>
            <a:r>
              <a:rPr lang="zh-TW" altLang="en-US" sz="1800" dirty="0" smtClean="0"/>
              <a:t>、</a:t>
            </a:r>
            <a:r>
              <a:rPr lang="zh-TW" altLang="en-US" sz="1800" dirty="0"/>
              <a:t>  </a:t>
            </a:r>
            <a:r>
              <a:rPr lang="zh-TW" altLang="en-US" sz="1800" dirty="0" smtClean="0"/>
              <a:t>          技術</a:t>
            </a:r>
            <a:r>
              <a:rPr lang="zh-TW" altLang="en-US" sz="1800" dirty="0"/>
              <a:t>需求</a:t>
            </a:r>
            <a:r>
              <a:rPr lang="en-US" altLang="zh-TW" sz="1800" dirty="0"/>
              <a:t>…</a:t>
            </a:r>
            <a:r>
              <a:rPr lang="zh-TW" altLang="en-US" sz="1800" dirty="0"/>
              <a:t>等</a:t>
            </a:r>
            <a:r>
              <a:rPr lang="zh-TW" altLang="en-US" sz="1800" dirty="0" smtClean="0"/>
              <a:t>）</a:t>
            </a:r>
            <a:endParaRPr lang="en-US" altLang="zh-TW" sz="1600" dirty="0"/>
          </a:p>
          <a:p>
            <a:pPr marL="2863850" indent="-1069975" algn="l"/>
            <a:r>
              <a:rPr lang="zh-TW" altLang="en-US" sz="1800" b="1" dirty="0" smtClean="0"/>
              <a:t>（</a:t>
            </a:r>
            <a:r>
              <a:rPr lang="zh-TW" altLang="en-US" sz="1800" b="1" dirty="0"/>
              <a:t>三）預計導入之照護機構</a:t>
            </a:r>
            <a:r>
              <a:rPr lang="zh-TW" altLang="en-US" sz="1800" b="1" dirty="0" smtClean="0"/>
              <a:t>場域</a:t>
            </a:r>
            <a:endParaRPr lang="en-US" altLang="zh-TW" sz="2000" b="1" dirty="0"/>
          </a:p>
          <a:p>
            <a:pPr marL="2633663" algn="l"/>
            <a:r>
              <a:rPr lang="zh-TW" altLang="en-US" sz="1800" dirty="0" smtClean="0"/>
              <a:t>預計導入之照護關聯場</a:t>
            </a:r>
            <a:r>
              <a:rPr lang="zh-TW" altLang="en-US" sz="1800" dirty="0"/>
              <a:t>域 </a:t>
            </a:r>
            <a:r>
              <a:rPr lang="zh-TW" altLang="en-US" sz="1800" dirty="0" smtClean="0"/>
              <a:t>（</a:t>
            </a:r>
            <a:r>
              <a:rPr lang="en-US" altLang="zh-TW" sz="1800" dirty="0" smtClean="0"/>
              <a:t>※</a:t>
            </a:r>
            <a:r>
              <a:rPr lang="zh-TW" altLang="en-US" sz="1800" dirty="0" smtClean="0"/>
              <a:t>地區</a:t>
            </a:r>
            <a:r>
              <a:rPr lang="zh-TW" altLang="en-US" sz="1800" dirty="0"/>
              <a:t>限嘉義、臺南、高雄、屏東地區）</a:t>
            </a:r>
            <a:endParaRPr lang="en-US" altLang="zh-TW" sz="1800" dirty="0" smtClean="0"/>
          </a:p>
          <a:p>
            <a:pPr marL="1854200" indent="-1854200" algn="l"/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8848259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貳、計畫內容與</a:t>
            </a:r>
            <a:r>
              <a:rPr lang="zh-TW" altLang="en-US" dirty="0" smtClean="0"/>
              <a:t>執行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D3974-78A5-2D84-282C-257C0FE87CA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8</a:t>
            </a:fld>
            <a:endParaRPr lang="en-US" altLang="zh-TW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zh-TW" altLang="en-US" dirty="0" smtClean="0"/>
              <a:t>二、計畫可行性</a:t>
            </a:r>
            <a:endParaRPr lang="zh-TW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9660290-23A7-E78B-6DCA-4180CB5C06C0}"/>
              </a:ext>
            </a:extLst>
          </p:cNvPr>
          <p:cNvSpPr/>
          <p:nvPr/>
        </p:nvSpPr>
        <p:spPr>
          <a:xfrm>
            <a:off x="681891" y="1770368"/>
            <a:ext cx="11510109" cy="3185487"/>
          </a:xfrm>
          <a:prstGeom prst="rect">
            <a:avLst/>
          </a:prstGeom>
          <a:solidFill>
            <a:srgbClr val="FFEAE9"/>
          </a:solidFill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zh-TW" altLang="en-US" sz="2000" b="1" dirty="0"/>
              <a:t>撰寫方向建議：</a:t>
            </a:r>
            <a:r>
              <a:rPr lang="zh-TW" altLang="en-US" sz="2000" dirty="0"/>
              <a:t>具備技術創新性、市場需求對應性，並可於大南方地區實地落地應用，具高度</a:t>
            </a:r>
            <a:r>
              <a:rPr lang="zh-TW" altLang="en-US" sz="2000" dirty="0" smtClean="0"/>
              <a:t>可行性</a:t>
            </a:r>
            <a:endParaRPr lang="en-US" altLang="zh-TW" sz="2000" dirty="0" smtClean="0"/>
          </a:p>
          <a:p>
            <a:pPr marL="2598738" indent="-769938" algn="l"/>
            <a:r>
              <a:rPr lang="en-US" altLang="zh-TW" sz="2000" b="1" dirty="0" smtClean="0"/>
              <a:t>(</a:t>
            </a:r>
            <a:r>
              <a:rPr lang="zh-TW" altLang="en-US" sz="2000" b="1" dirty="0" smtClean="0"/>
              <a:t>一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預計</a:t>
            </a:r>
            <a:r>
              <a:rPr lang="zh-TW" altLang="en-US" sz="2000" b="1" dirty="0"/>
              <a:t>開發技術或服務之</a:t>
            </a:r>
            <a:r>
              <a:rPr lang="zh-TW" altLang="en-US" sz="2000" b="1" dirty="0" smtClean="0"/>
              <a:t>說明</a:t>
            </a:r>
            <a:endParaRPr lang="en-US" altLang="zh-TW" sz="2000" b="1" dirty="0" smtClean="0"/>
          </a:p>
          <a:p>
            <a:pPr marL="2674938" indent="-287338" algn="l">
              <a:buFont typeface="+mj-lt"/>
              <a:buAutoNum type="arabicPeriod"/>
            </a:pPr>
            <a:r>
              <a:rPr lang="zh-TW" altLang="en-US" sz="1800" b="1" dirty="0"/>
              <a:t>對應需求：</a:t>
            </a:r>
            <a:r>
              <a:rPr lang="zh-TW" altLang="en-US" sz="1800" dirty="0"/>
              <a:t>解決</a:t>
            </a:r>
            <a:r>
              <a:rPr lang="zh-TW" altLang="en-US" sz="1800" dirty="0" smtClean="0"/>
              <a:t>目標</a:t>
            </a:r>
            <a:r>
              <a:rPr lang="zh-TW" altLang="en-US" sz="1800" dirty="0"/>
              <a:t>場域</a:t>
            </a:r>
            <a:r>
              <a:rPr lang="zh-TW" altLang="en-US" sz="1800" dirty="0" smtClean="0"/>
              <a:t>特定</a:t>
            </a:r>
            <a:r>
              <a:rPr lang="zh-TW" altLang="en-US" sz="1800" dirty="0"/>
              <a:t>痛點，滿足實務操作</a:t>
            </a:r>
            <a:r>
              <a:rPr lang="zh-TW" altLang="en-US" sz="1800" dirty="0" smtClean="0"/>
              <a:t>需求</a:t>
            </a:r>
            <a:endParaRPr lang="en-US" altLang="zh-TW" sz="1800" dirty="0"/>
          </a:p>
          <a:p>
            <a:pPr marL="2674938" indent="-287338" algn="l">
              <a:buFont typeface="+mj-lt"/>
              <a:buAutoNum type="arabicPeriod"/>
            </a:pPr>
            <a:r>
              <a:rPr lang="zh-TW" altLang="en-US" sz="1800" b="1" dirty="0" smtClean="0"/>
              <a:t>技術</a:t>
            </a:r>
            <a:r>
              <a:rPr lang="zh-TW" altLang="en-US" sz="1800" b="1" dirty="0"/>
              <a:t>關聯：</a:t>
            </a:r>
            <a:r>
              <a:rPr lang="en-US" altLang="zh-TW" sz="1800" dirty="0"/>
              <a:t>AI</a:t>
            </a:r>
            <a:r>
              <a:rPr lang="zh-TW" altLang="en-US" sz="1800" dirty="0"/>
              <a:t>技術與現有產品</a:t>
            </a:r>
            <a:r>
              <a:rPr lang="en-US" altLang="zh-TW" sz="1800" dirty="0"/>
              <a:t>/</a:t>
            </a:r>
            <a:r>
              <a:rPr lang="zh-TW" altLang="en-US" sz="1800" dirty="0"/>
              <a:t>服務高度整合，提升整體</a:t>
            </a:r>
            <a:r>
              <a:rPr lang="zh-TW" altLang="en-US" sz="1800" dirty="0" smtClean="0"/>
              <a:t>效能</a:t>
            </a:r>
            <a:endParaRPr lang="en-US" altLang="zh-TW" sz="1800" dirty="0"/>
          </a:p>
          <a:p>
            <a:pPr marL="2674938" indent="-287338" algn="l">
              <a:buFont typeface="+mj-lt"/>
              <a:buAutoNum type="arabicPeriod"/>
            </a:pPr>
            <a:r>
              <a:rPr lang="zh-TW" altLang="en-US" sz="1800" b="1" dirty="0" smtClean="0"/>
              <a:t>市場</a:t>
            </a:r>
            <a:r>
              <a:rPr lang="zh-TW" altLang="en-US" sz="1800" b="1" dirty="0"/>
              <a:t>差異：</a:t>
            </a:r>
            <a:r>
              <a:rPr lang="zh-TW" altLang="en-US" sz="1800" dirty="0"/>
              <a:t>具明顯競爭優勢，如功能創新、操作簡化、成本效益</a:t>
            </a:r>
            <a:r>
              <a:rPr lang="zh-TW" altLang="en-US" sz="1800" dirty="0" smtClean="0"/>
              <a:t>等</a:t>
            </a:r>
            <a:endParaRPr lang="en-US" altLang="zh-TW" sz="1800" dirty="0"/>
          </a:p>
          <a:p>
            <a:pPr marL="2674938" indent="-287338" algn="l">
              <a:spcAft>
                <a:spcPts val="1200"/>
              </a:spcAft>
              <a:buFont typeface="+mj-lt"/>
              <a:buAutoNum type="arabicPeriod"/>
            </a:pPr>
            <a:r>
              <a:rPr lang="zh-TW" altLang="en-US" sz="1800" b="1" dirty="0" smtClean="0"/>
              <a:t>應用</a:t>
            </a:r>
            <a:r>
              <a:rPr lang="zh-TW" altLang="en-US" sz="1800" b="1" dirty="0"/>
              <a:t>情境：</a:t>
            </a:r>
            <a:r>
              <a:rPr lang="zh-TW" altLang="en-US" sz="1800" dirty="0"/>
              <a:t>實際應用場景示意，具體說明</a:t>
            </a:r>
            <a:r>
              <a:rPr lang="en-US" altLang="zh-TW" sz="1800" dirty="0"/>
              <a:t>AI</a:t>
            </a:r>
            <a:r>
              <a:rPr lang="zh-TW" altLang="en-US" sz="1800" dirty="0"/>
              <a:t>技術導入情境與</a:t>
            </a:r>
            <a:r>
              <a:rPr lang="zh-TW" altLang="en-US" sz="1800" dirty="0" smtClean="0"/>
              <a:t>角色</a:t>
            </a:r>
            <a:endParaRPr lang="en-US" altLang="zh-TW" sz="1800" dirty="0" smtClean="0"/>
          </a:p>
          <a:p>
            <a:pPr marL="2598738" indent="-769938" algn="l"/>
            <a:r>
              <a:rPr lang="en-US" altLang="zh-TW" sz="2000" b="1" dirty="0" smtClean="0"/>
              <a:t>(</a:t>
            </a:r>
            <a:r>
              <a:rPr lang="zh-TW" altLang="en-US" sz="2000" b="1" dirty="0" smtClean="0"/>
              <a:t>二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執行</a:t>
            </a:r>
            <a:r>
              <a:rPr lang="zh-TW" altLang="en-US" sz="2000" b="1" dirty="0"/>
              <a:t>前後之差異</a:t>
            </a:r>
            <a:r>
              <a:rPr lang="zh-TW" altLang="en-US" sz="2000" b="1" dirty="0" smtClean="0"/>
              <a:t>性</a:t>
            </a:r>
            <a:endParaRPr lang="en-US" altLang="zh-TW" sz="2000" b="1" dirty="0" smtClean="0"/>
          </a:p>
          <a:p>
            <a:pPr marL="2692400" indent="-296863" algn="l">
              <a:buFont typeface="+mj-lt"/>
              <a:buAutoNum type="arabicPeriod"/>
            </a:pPr>
            <a:r>
              <a:rPr lang="zh-TW" altLang="en-US" sz="1800" b="1" dirty="0"/>
              <a:t>執行優勢：</a:t>
            </a:r>
            <a:r>
              <a:rPr lang="zh-TW" altLang="en-US" sz="1800" dirty="0"/>
              <a:t>具備技術能力、市場先機與產業合作</a:t>
            </a:r>
            <a:r>
              <a:rPr lang="zh-TW" altLang="en-US" sz="1800" dirty="0" smtClean="0"/>
              <a:t>基礎</a:t>
            </a:r>
            <a:endParaRPr lang="en-US" altLang="zh-TW" sz="1800" dirty="0" smtClean="0"/>
          </a:p>
          <a:p>
            <a:pPr marL="2692400" indent="-296863" algn="l">
              <a:buFont typeface="+mj-lt"/>
              <a:buAutoNum type="arabicPeriod"/>
            </a:pPr>
            <a:r>
              <a:rPr lang="zh-TW" altLang="en-US" sz="1800" b="1" dirty="0" smtClean="0"/>
              <a:t>導入</a:t>
            </a:r>
            <a:r>
              <a:rPr lang="zh-TW" altLang="en-US" sz="1800" b="1" dirty="0"/>
              <a:t>情境：</a:t>
            </a:r>
            <a:r>
              <a:rPr lang="zh-TW" altLang="en-US" sz="1800" dirty="0"/>
              <a:t>預計</a:t>
            </a:r>
            <a:r>
              <a:rPr lang="zh-TW" altLang="en-US" sz="1800" dirty="0" smtClean="0"/>
              <a:t>應用導入於</a:t>
            </a:r>
            <a:r>
              <a:rPr lang="zh-TW" altLang="en-US" sz="1800" dirty="0"/>
              <a:t>實際場域，並配合在地需求規劃操作流程（建議圖示化</a:t>
            </a:r>
            <a:r>
              <a:rPr lang="zh-TW" altLang="en-US" sz="1800" dirty="0" smtClean="0"/>
              <a:t>）</a:t>
            </a:r>
            <a:endParaRPr lang="en-US" altLang="zh-TW" sz="1800" dirty="0"/>
          </a:p>
          <a:p>
            <a:pPr marL="2692400" indent="-296863" algn="l">
              <a:buFont typeface="+mj-lt"/>
              <a:buAutoNum type="arabicPeriod"/>
            </a:pPr>
            <a:r>
              <a:rPr lang="zh-TW" altLang="en-US" sz="1800" b="1" dirty="0" smtClean="0"/>
              <a:t>實證</a:t>
            </a:r>
            <a:r>
              <a:rPr lang="zh-TW" altLang="en-US" sz="1800" b="1" dirty="0"/>
              <a:t>資料：</a:t>
            </a:r>
            <a:r>
              <a:rPr lang="zh-TW" altLang="en-US" sz="1800" dirty="0"/>
              <a:t>已具合作意向書、</a:t>
            </a:r>
            <a:r>
              <a:rPr lang="en-US" altLang="zh-TW" sz="1800" dirty="0" err="1" smtClean="0"/>
              <a:t>MoU</a:t>
            </a:r>
            <a:r>
              <a:rPr lang="zh-TW" altLang="en-US" sz="1800" dirty="0"/>
              <a:t>或銷售訂單等</a:t>
            </a:r>
            <a:r>
              <a:rPr lang="zh-TW" altLang="en-US" sz="1800" dirty="0" smtClean="0"/>
              <a:t>佐證資料，</a:t>
            </a:r>
            <a:r>
              <a:rPr lang="zh-TW" altLang="en-US" sz="1800" dirty="0"/>
              <a:t>具備</a:t>
            </a:r>
            <a:r>
              <a:rPr lang="zh-TW" altLang="en-US" sz="1800" dirty="0" smtClean="0"/>
              <a:t>落地應用條件</a:t>
            </a: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41505036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貳、計畫內容與實施</a:t>
            </a:r>
            <a:r>
              <a:rPr lang="zh-TW" altLang="en-US" dirty="0" smtClean="0"/>
              <a:t>方法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D3974-78A5-2D84-282C-257C0FE87CA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9</a:t>
            </a:fld>
            <a:endParaRPr lang="en-US" altLang="zh-TW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zh-TW" altLang="en-US" dirty="0" smtClean="0"/>
              <a:t>三、實施方法</a:t>
            </a:r>
            <a:endParaRPr lang="zh-TW" alt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66B1D633-19C7-5006-343C-89F13EA19F99}"/>
              </a:ext>
            </a:extLst>
          </p:cNvPr>
          <p:cNvSpPr txBox="1">
            <a:spLocks/>
          </p:cNvSpPr>
          <p:nvPr/>
        </p:nvSpPr>
        <p:spPr>
          <a:xfrm>
            <a:off x="1981200" y="116632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TW"/>
            </a:defPPr>
            <a:lvl1pPr lvl="0" algn="ctr">
              <a:spcBef>
                <a:spcPct val="0"/>
              </a:spcBef>
              <a:defRPr sz="36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9660290-23A7-E78B-6DCA-4180CB5C06C0}"/>
              </a:ext>
            </a:extLst>
          </p:cNvPr>
          <p:cNvSpPr/>
          <p:nvPr/>
        </p:nvSpPr>
        <p:spPr>
          <a:xfrm>
            <a:off x="681891" y="1770368"/>
            <a:ext cx="11510109" cy="4047262"/>
          </a:xfrm>
          <a:prstGeom prst="rect">
            <a:avLst/>
          </a:prstGeom>
          <a:solidFill>
            <a:srgbClr val="FFEAE9"/>
          </a:solidFill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zh-TW" altLang="en-US" sz="2000" b="1" dirty="0"/>
              <a:t>撰寫方向建議</a:t>
            </a:r>
            <a:r>
              <a:rPr lang="zh-TW" altLang="en-US" sz="2000" b="1" dirty="0" smtClean="0"/>
              <a:t>：</a:t>
            </a:r>
            <a:endParaRPr lang="en-US" altLang="zh-TW" sz="2000" dirty="0" smtClean="0"/>
          </a:p>
          <a:p>
            <a:pPr marL="2598738" indent="-769938" algn="l"/>
            <a:r>
              <a:rPr lang="en-US" altLang="zh-TW" sz="2000" b="1" dirty="0" smtClean="0"/>
              <a:t>(</a:t>
            </a:r>
            <a:r>
              <a:rPr lang="zh-TW" altLang="en-US" sz="2000" b="1" dirty="0" smtClean="0"/>
              <a:t>一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架構說明</a:t>
            </a:r>
            <a:endParaRPr lang="en-US" altLang="zh-TW" sz="2000" b="1" dirty="0" smtClean="0"/>
          </a:p>
          <a:p>
            <a:pPr marL="2674938" indent="-287338" algn="l">
              <a:buFont typeface="+mj-lt"/>
              <a:buAutoNum type="arabicPeriod"/>
            </a:pPr>
            <a:r>
              <a:rPr lang="zh-TW" altLang="en-US" sz="1800" dirty="0"/>
              <a:t>執行內容共劃分為數個主要分項，依據各分項實際投入工作量與經費進行比例</a:t>
            </a:r>
            <a:r>
              <a:rPr lang="zh-TW" altLang="en-US" sz="1800" dirty="0" smtClean="0"/>
              <a:t>配置</a:t>
            </a:r>
            <a:endParaRPr lang="en-US" altLang="zh-TW" sz="1800" dirty="0" smtClean="0"/>
          </a:p>
          <a:p>
            <a:pPr marL="2674938" indent="-287338" algn="l">
              <a:buFont typeface="+mj-lt"/>
              <a:buAutoNum type="arabicPeriod"/>
            </a:pPr>
            <a:r>
              <a:rPr lang="zh-TW" altLang="en-US" sz="1800" dirty="0"/>
              <a:t>各分項名稱皆對應「預定工作進度表」所列項目，確保執行內容與時程</a:t>
            </a:r>
            <a:r>
              <a:rPr lang="zh-TW" altLang="en-US" sz="1800" dirty="0" smtClean="0"/>
              <a:t>一致</a:t>
            </a:r>
            <a:endParaRPr lang="en-US" altLang="zh-TW" sz="1800" dirty="0" smtClean="0"/>
          </a:p>
          <a:p>
            <a:pPr marL="2674938" indent="-287338" algn="l">
              <a:buFont typeface="+mj-lt"/>
              <a:buAutoNum type="arabicPeriod"/>
            </a:pPr>
            <a:r>
              <a:rPr lang="zh-TW" altLang="en-US" sz="1800" dirty="0"/>
              <a:t>若涉及以下合作模式，亦納入計畫架構並列示經費占比</a:t>
            </a:r>
            <a:r>
              <a:rPr lang="zh-TW" altLang="en-US" sz="1800" dirty="0" smtClean="0"/>
              <a:t>：</a:t>
            </a:r>
            <a:endParaRPr lang="en-US" altLang="zh-TW" sz="1800" dirty="0"/>
          </a:p>
          <a:p>
            <a:pPr marL="2903538" indent="-168275" algn="l">
              <a:buFont typeface="Arial" panose="020B0604020202020204" pitchFamily="34" charset="0"/>
              <a:buChar char="•"/>
            </a:pPr>
            <a:r>
              <a:rPr lang="zh-TW" altLang="en-US" sz="1800" dirty="0"/>
              <a:t>與大專校院合作之研發或場域應用</a:t>
            </a:r>
            <a:r>
              <a:rPr lang="zh-TW" altLang="en-US" sz="1800" dirty="0" smtClean="0"/>
              <a:t>測試</a:t>
            </a:r>
            <a:endParaRPr lang="en-US" altLang="zh-TW" sz="1800" dirty="0" smtClean="0"/>
          </a:p>
          <a:p>
            <a:pPr marL="2903538" indent="-168275" algn="l">
              <a:buFont typeface="Arial" panose="020B0604020202020204" pitchFamily="34" charset="0"/>
              <a:buChar char="•"/>
            </a:pPr>
            <a:r>
              <a:rPr lang="zh-TW" altLang="en-US" sz="1800" dirty="0" smtClean="0"/>
              <a:t>無形</a:t>
            </a:r>
            <a:r>
              <a:rPr lang="zh-TW" altLang="en-US" sz="1800" dirty="0"/>
              <a:t>資產（如</a:t>
            </a:r>
            <a:r>
              <a:rPr lang="en-US" altLang="zh-TW" sz="1800" dirty="0"/>
              <a:t>AI</a:t>
            </a:r>
            <a:r>
              <a:rPr lang="zh-TW" altLang="en-US" sz="1800" dirty="0"/>
              <a:t>模組、演算法）之引進與</a:t>
            </a:r>
            <a:r>
              <a:rPr lang="zh-TW" altLang="en-US" sz="1800" dirty="0" smtClean="0"/>
              <a:t>整合</a:t>
            </a:r>
            <a:endParaRPr lang="en-US" altLang="zh-TW" sz="1800" dirty="0" smtClean="0"/>
          </a:p>
          <a:p>
            <a:pPr marL="2903538" indent="-168275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1800" dirty="0" smtClean="0"/>
              <a:t>委託</a:t>
            </a:r>
            <a:r>
              <a:rPr lang="zh-TW" altLang="en-US" sz="1800" dirty="0"/>
              <a:t>第三方研究、開發或效益驗證</a:t>
            </a:r>
            <a:r>
              <a:rPr lang="zh-TW" altLang="en-US" sz="1800" dirty="0" smtClean="0"/>
              <a:t>作業</a:t>
            </a:r>
            <a:endParaRPr lang="en-US" altLang="zh-TW" sz="1800" dirty="0"/>
          </a:p>
          <a:p>
            <a:pPr marL="2598738" indent="-769938" algn="l"/>
            <a:r>
              <a:rPr lang="en-US" altLang="zh-TW" sz="2000" b="1" dirty="0" smtClean="0"/>
              <a:t>(</a:t>
            </a:r>
            <a:r>
              <a:rPr lang="zh-TW" altLang="en-US" sz="2000" b="1" dirty="0" smtClean="0"/>
              <a:t>二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分</a:t>
            </a:r>
            <a:r>
              <a:rPr lang="zh-TW" altLang="en-US" sz="2000" b="1" dirty="0"/>
              <a:t>項計畫</a:t>
            </a:r>
            <a:r>
              <a:rPr lang="zh-TW" altLang="en-US" sz="2000" b="1" dirty="0" smtClean="0"/>
              <a:t>說明</a:t>
            </a:r>
            <a:endParaRPr lang="en-US" altLang="zh-TW" sz="2400" b="1" dirty="0" smtClean="0"/>
          </a:p>
          <a:p>
            <a:pPr marL="2735263" indent="-368300" algn="l">
              <a:spcAft>
                <a:spcPts val="600"/>
              </a:spcAft>
            </a:pPr>
            <a:r>
              <a:rPr lang="zh-TW" altLang="en-US" sz="1800" dirty="0"/>
              <a:t>依照「預定工作進度表」對應列出各項目名稱與執行</a:t>
            </a:r>
            <a:r>
              <a:rPr lang="zh-TW" altLang="en-US" sz="1800" dirty="0" smtClean="0"/>
              <a:t>方式</a:t>
            </a:r>
            <a:endParaRPr lang="en-US" altLang="zh-TW" sz="1600" dirty="0"/>
          </a:p>
          <a:p>
            <a:pPr marL="2598738" indent="-769938" algn="l"/>
            <a:r>
              <a:rPr lang="en-US" altLang="zh-TW" sz="2000" b="1" dirty="0" smtClean="0"/>
              <a:t>(</a:t>
            </a:r>
            <a:r>
              <a:rPr lang="zh-TW" altLang="en-US" sz="2000" b="1" dirty="0" smtClean="0"/>
              <a:t>三</a:t>
            </a:r>
            <a:r>
              <a:rPr lang="en-US" altLang="zh-TW" sz="2000" b="1" dirty="0" smtClean="0"/>
              <a:t>)</a:t>
            </a:r>
            <a:r>
              <a:rPr lang="zh-TW" altLang="en-US" sz="2000" b="1" dirty="0"/>
              <a:t> </a:t>
            </a:r>
            <a:r>
              <a:rPr lang="zh-TW" altLang="en-US" sz="2000" b="1" dirty="0" smtClean="0"/>
              <a:t>大專</a:t>
            </a:r>
            <a:r>
              <a:rPr lang="zh-TW" altLang="en-US" sz="2000" b="1" dirty="0"/>
              <a:t>校院跨域研究團隊共同參與</a:t>
            </a:r>
            <a:r>
              <a:rPr lang="zh-TW" altLang="en-US" sz="2000" b="1" dirty="0" smtClean="0"/>
              <a:t>說明</a:t>
            </a:r>
            <a:endParaRPr lang="en-US" altLang="zh-TW" sz="2000" b="1" dirty="0" smtClean="0"/>
          </a:p>
          <a:p>
            <a:pPr marL="2598738" indent="-247650" algn="l"/>
            <a:r>
              <a:rPr lang="zh-TW" altLang="en-US" sz="1800" dirty="0" smtClean="0"/>
              <a:t>涵蓋</a:t>
            </a:r>
            <a:r>
              <a:rPr lang="en-US" altLang="zh-TW" sz="1800" dirty="0" smtClean="0"/>
              <a:t>5</a:t>
            </a:r>
            <a:r>
              <a:rPr lang="zh-TW" altLang="en-US" sz="1800" dirty="0" smtClean="0"/>
              <a:t>個面向：跨域整合、學研支持、學生培育、成果擴散與預期成效</a:t>
            </a:r>
            <a:endParaRPr lang="en-US" altLang="zh-TW" sz="2000" b="1" dirty="0" smtClean="0"/>
          </a:p>
          <a:p>
            <a:pPr marL="2598738" indent="-247650" algn="l"/>
            <a:endParaRPr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230907644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1_BasicWhite">
  <a:themeElements>
    <a:clrScheme name="自訂 54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284356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自訂 2">
      <a:majorFont>
        <a:latin typeface="微軟正黑體"/>
        <a:ea typeface="微軟正黑體"/>
        <a:cs typeface="Helvetica Neue"/>
      </a:majorFont>
      <a:minorFont>
        <a:latin typeface="微軟正黑體 Light"/>
        <a:ea typeface="微軟正黑體 Light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佈景主題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067B9"/>
      </a:accent1>
      <a:accent2>
        <a:srgbClr val="01416D"/>
      </a:accent2>
      <a:accent3>
        <a:srgbClr val="86C996"/>
      </a:accent3>
      <a:accent4>
        <a:srgbClr val="7DC14A"/>
      </a:accent4>
      <a:accent5>
        <a:srgbClr val="DB9E44"/>
      </a:accent5>
      <a:accent6>
        <a:srgbClr val="FBAB11"/>
      </a:accent6>
      <a:hlink>
        <a:srgbClr val="4472C4"/>
      </a:hlink>
      <a:folHlink>
        <a:srgbClr val="BFBFB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BEE1BF922ECA458A2D22D02CD6E125" ma:contentTypeVersion="14" ma:contentTypeDescription="Create a new document." ma:contentTypeScope="" ma:versionID="818ae3d7fb97e2eed3c77bfd897c50fc">
  <xsd:schema xmlns:xsd="http://www.w3.org/2001/XMLSchema" xmlns:xs="http://www.w3.org/2001/XMLSchema" xmlns:p="http://schemas.microsoft.com/office/2006/metadata/properties" xmlns:ns3="19ef1456-91fd-4ab5-8560-686453138204" xmlns:ns4="cefc4398-dd61-4640-ada3-24f68955a541" targetNamespace="http://schemas.microsoft.com/office/2006/metadata/properties" ma:root="true" ma:fieldsID="971a1c4088094b62a10b3e845e64c469" ns3:_="" ns4:_="">
    <xsd:import namespace="19ef1456-91fd-4ab5-8560-686453138204"/>
    <xsd:import namespace="cefc4398-dd61-4640-ada3-24f68955a5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ef1456-91fd-4ab5-8560-6864531382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fc4398-dd61-4640-ada3-24f68955a54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9ef1456-91fd-4ab5-8560-686453138204" xsi:nil="true"/>
  </documentManagement>
</p:properties>
</file>

<file path=customXml/itemProps1.xml><?xml version="1.0" encoding="utf-8"?>
<ds:datastoreItem xmlns:ds="http://schemas.openxmlformats.org/officeDocument/2006/customXml" ds:itemID="{10EE9508-1442-4516-956B-54EC6FE84A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683124-8358-4FA2-9CB1-D84B483813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ef1456-91fd-4ab5-8560-686453138204"/>
    <ds:schemaRef ds:uri="cefc4398-dd61-4640-ada3-24f68955a5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4FCD44-2646-411C-AB99-9292D6932EAF}">
  <ds:schemaRefs>
    <ds:schemaRef ds:uri="http://schemas.microsoft.com/office/2006/documentManagement/types"/>
    <ds:schemaRef ds:uri="http://schemas.microsoft.com/office/infopath/2007/PartnerControls"/>
    <ds:schemaRef ds:uri="19ef1456-91fd-4ab5-8560-686453138204"/>
    <ds:schemaRef ds:uri="cefc4398-dd61-4640-ada3-24f68955a541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31319</TotalTime>
  <Words>2174</Words>
  <Application>Microsoft Office PowerPoint</Application>
  <PresentationFormat>寬螢幕</PresentationFormat>
  <Paragraphs>612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19</vt:i4>
      </vt:variant>
    </vt:vector>
  </HeadingPairs>
  <TitlesOfParts>
    <vt:vector size="35" baseType="lpstr">
      <vt:lpstr>Cordia New</vt:lpstr>
      <vt:lpstr>Helvetica Neue</vt:lpstr>
      <vt:lpstr>Helvetica Neue Medium</vt:lpstr>
      <vt:lpstr>Microsoft YaHei</vt:lpstr>
      <vt:lpstr>PingFang TC Regular</vt:lpstr>
      <vt:lpstr>Poppins Regular</vt:lpstr>
      <vt:lpstr>思源黑体 CN Medium</vt:lpstr>
      <vt:lpstr>微軟正黑體</vt:lpstr>
      <vt:lpstr>微軟正黑體 Light</vt:lpstr>
      <vt:lpstr>新細明體</vt:lpstr>
      <vt:lpstr>Arial</vt:lpstr>
      <vt:lpstr>Calibri</vt:lpstr>
      <vt:lpstr>Times New Roman</vt:lpstr>
      <vt:lpstr>Wingdings</vt:lpstr>
      <vt:lpstr>21_BasicWhite</vt:lpstr>
      <vt:lpstr>1_Office 佈景主題</vt:lpstr>
      <vt:lpstr>114年度智慧雨林產業創生補助計畫 健康照護領域</vt:lpstr>
      <vt:lpstr>計畫重點摘要</vt:lpstr>
      <vt:lpstr>簡報大綱</vt:lpstr>
      <vt:lpstr>壹、申請單位概況</vt:lpstr>
      <vt:lpstr>壹、申請單位概況</vt:lpstr>
      <vt:lpstr>壹、公司概況</vt:lpstr>
      <vt:lpstr>貳、計畫內容與執行</vt:lpstr>
      <vt:lpstr>貳、計畫內容與執行</vt:lpstr>
      <vt:lpstr>貳、計畫內容與實施方法</vt:lpstr>
      <vt:lpstr>貳、計畫內容與實施方法</vt:lpstr>
      <vt:lpstr>貳、計畫內容與實施方法</vt:lpstr>
      <vt:lpstr>貳、計畫內容與實施方法</vt:lpstr>
      <vt:lpstr>參、計畫執行時程及查核點</vt:lpstr>
      <vt:lpstr>參、計畫執行時程及查核點</vt:lpstr>
      <vt:lpstr>肆、計畫團隊說明</vt:lpstr>
      <vt:lpstr>伍、計畫經費需求</vt:lpstr>
      <vt:lpstr>PowerPoint 簡報</vt:lpstr>
      <vt:lpstr>近3年執行政府專案計畫成效（若無則免填）</vt:lpstr>
      <vt:lpstr>敬請指教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113年數位雲服務研發補助計畫簡報格式</dc:title>
  <dc:creator>劉景育</dc:creator>
  <cp:keywords>提案簡報;數位雲</cp:keywords>
  <cp:lastModifiedBy>李宛蓁 Jane Lee</cp:lastModifiedBy>
  <cp:revision>1196</cp:revision>
  <cp:lastPrinted>2025-03-27T06:45:32Z</cp:lastPrinted>
  <dcterms:modified xsi:type="dcterms:W3CDTF">2025-04-14T04:13:52Z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0x010100C6BEE1BF922ECA458A2D22D02CD6E125</vt:lpwstr>
  </property>
</Properties>
</file>