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3" r:id="rId5"/>
  </p:sldMasterIdLst>
  <p:notesMasterIdLst>
    <p:notesMasterId r:id="rId17"/>
  </p:notesMasterIdLst>
  <p:sldIdLst>
    <p:sldId id="5561" r:id="rId6"/>
    <p:sldId id="5552" r:id="rId7"/>
    <p:sldId id="5585" r:id="rId8"/>
    <p:sldId id="5564" r:id="rId9"/>
    <p:sldId id="5565" r:id="rId10"/>
    <p:sldId id="5570" r:id="rId11"/>
    <p:sldId id="5599" r:id="rId12"/>
    <p:sldId id="5600" r:id="rId13"/>
    <p:sldId id="5601" r:id="rId14"/>
    <p:sldId id="5582" r:id="rId15"/>
    <p:sldId id="5551" r:id="rId16"/>
  </p:sldIdLst>
  <p:sldSz cx="12192000" cy="6858000"/>
  <p:notesSz cx="6797675" cy="9926638"/>
  <p:defaultTextStyle>
    <a:defPPr marL="0" marR="0" indent="0" algn="l" defTabSz="457167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228584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457167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685750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914332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1142914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1371498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1600080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1828664" algn="ctr" defTabSz="12190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3D8"/>
    <a:srgbClr val="1F333D"/>
    <a:srgbClr val="94A131"/>
    <a:srgbClr val="A7B638"/>
    <a:srgbClr val="CAD579"/>
    <a:srgbClr val="B3C33E"/>
    <a:srgbClr val="D1EFEE"/>
    <a:srgbClr val="BEE8E7"/>
    <a:srgbClr val="9CDCDA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中等深淺樣式 3 - 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6" autoAdjust="0"/>
    <p:restoredTop sz="93971" autoAdjust="0"/>
  </p:normalViewPr>
  <p:slideViewPr>
    <p:cSldViewPr snapToGrid="0">
      <p:cViewPr varScale="1">
        <p:scale>
          <a:sx n="82" d="100"/>
          <a:sy n="82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24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23050" cy="3725862"/>
          </a:xfrm>
          <a:prstGeom prst="rect">
            <a:avLst/>
          </a:prstGeom>
        </p:spPr>
        <p:txBody>
          <a:bodyPr lIns="91422" tIns="45711" rIns="91422" bIns="45711"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06359" y="4715153"/>
            <a:ext cx="4984961" cy="4466986"/>
          </a:xfrm>
          <a:prstGeom prst="rect">
            <a:avLst/>
          </a:prstGeom>
        </p:spPr>
        <p:txBody>
          <a:bodyPr lIns="91422" tIns="45711" rIns="91422" bIns="45711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066263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1pPr>
    <a:lvl2pPr indent="114292"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2pPr>
    <a:lvl3pPr indent="228584"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3pPr>
    <a:lvl4pPr indent="342874"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4pPr>
    <a:lvl5pPr indent="457167"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5pPr>
    <a:lvl6pPr indent="571458"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6pPr>
    <a:lvl7pPr indent="685750"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7pPr>
    <a:lvl8pPr indent="800040"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8pPr>
    <a:lvl9pPr indent="914332" defTabSz="228584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大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作者和日期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2" y="5034586"/>
            <a:ext cx="10985501" cy="31848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350813">
              <a:lnSpc>
                <a:spcPct val="100000"/>
              </a:lnSpc>
              <a:spcBef>
                <a:spcPts val="0"/>
              </a:spcBef>
              <a:buSzTx/>
              <a:buNone/>
              <a:defRPr sz="1531" b="1">
                <a:solidFill>
                  <a:schemeClr val="bg1"/>
                </a:solidFill>
                <a:latin typeface="+mn-ea"/>
                <a:ea typeface="+mn-ea"/>
              </a:defRPr>
            </a:lvl1pPr>
          </a:lstStyle>
          <a:p>
            <a:r>
              <a:t>作者和日期</a:t>
            </a:r>
          </a:p>
        </p:txBody>
      </p:sp>
      <p:sp>
        <p:nvSpPr>
          <p:cNvPr id="12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603251" y="3517267"/>
            <a:ext cx="10985503" cy="6975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000" spc="-116">
                <a:solidFill>
                  <a:srgbClr val="000000"/>
                </a:solidFill>
                <a:latin typeface="+mj-ea"/>
                <a:ea typeface="+mj-ea"/>
              </a:defRPr>
            </a:lvl1pPr>
          </a:lstStyle>
          <a:p>
            <a:r>
              <a:rPr dirty="0" err="1"/>
              <a:t>簡報標題</a:t>
            </a:r>
            <a:endParaRPr dirty="0"/>
          </a:p>
        </p:txBody>
      </p:sp>
      <p:sp>
        <p:nvSpPr>
          <p:cNvPr id="13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5" y="4367249"/>
            <a:ext cx="10985500" cy="503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412720">
              <a:lnSpc>
                <a:spcPct val="100000"/>
              </a:lnSpc>
              <a:spcBef>
                <a:spcPts val="0"/>
              </a:spcBef>
              <a:buSzTx/>
              <a:buNone/>
              <a:defRPr sz="2800" b="1">
                <a:solidFill>
                  <a:srgbClr val="000000"/>
                </a:solidFill>
                <a:latin typeface="+mn-ea"/>
                <a:ea typeface="+mn-ea"/>
              </a:defRPr>
            </a:lvl1pPr>
            <a:lvl2pPr marL="0" indent="228584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>
                <a:solidFill>
                  <a:schemeClr val="bg1"/>
                </a:solidFill>
              </a:defRPr>
            </a:lvl2pPr>
            <a:lvl3pPr marL="0" indent="457167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>
                <a:solidFill>
                  <a:schemeClr val="bg1"/>
                </a:solidFill>
                <a:latin typeface="+mn-ea"/>
                <a:ea typeface="+mn-ea"/>
              </a:defRPr>
            </a:lvl3pPr>
            <a:lvl4pPr marL="0" indent="685750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>
                <a:solidFill>
                  <a:schemeClr val="bg1"/>
                </a:solidFill>
                <a:latin typeface="+mn-ea"/>
                <a:ea typeface="+mn-ea"/>
              </a:defRPr>
            </a:lvl4pPr>
            <a:lvl5pPr marL="0" indent="914332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>
                <a:solidFill>
                  <a:schemeClr val="bg1"/>
                </a:solidFill>
                <a:latin typeface="+mn-ea"/>
                <a:ea typeface="+mn-ea"/>
              </a:defRPr>
            </a:lvl5pPr>
          </a:lstStyle>
          <a:p>
            <a:r>
              <a:rPr dirty="0" err="1"/>
              <a:t>簡報子標題</a:t>
            </a:r>
            <a:endParaRPr dirty="0"/>
          </a:p>
        </p:txBody>
      </p:sp>
      <p:sp>
        <p:nvSpPr>
          <p:cNvPr id="1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文字方塊 1"/>
          <p:cNvSpPr txBox="1"/>
          <p:nvPr userDrawn="1"/>
        </p:nvSpPr>
        <p:spPr>
          <a:xfrm>
            <a:off x="281610" y="258526"/>
            <a:ext cx="973481" cy="3060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733" tIns="67733" rIns="67733" bIns="67733" numCol="1" spcCol="38100" rtlCol="0" anchor="ctr">
            <a:spAutoFit/>
          </a:bodyPr>
          <a:lstStyle/>
          <a:p>
            <a:pPr marL="0" marR="0" indent="0" algn="dist" defTabSz="3251036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1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數位產業署</a:t>
            </a:r>
          </a:p>
        </p:txBody>
      </p:sp>
      <p:sp>
        <p:nvSpPr>
          <p:cNvPr id="15" name="文字方塊 14"/>
          <p:cNvSpPr txBox="1"/>
          <p:nvPr userDrawn="1"/>
        </p:nvSpPr>
        <p:spPr>
          <a:xfrm>
            <a:off x="1424521" y="74537"/>
            <a:ext cx="3162096" cy="3060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733" tIns="67733" rIns="67733" bIns="67733" numCol="1" spcCol="38100" rtlCol="0" anchor="ctr">
            <a:spAutoFit/>
          </a:bodyPr>
          <a:lstStyle/>
          <a:p>
            <a:pPr algn="l"/>
            <a:r>
              <a:rPr lang="en-US" altLang="zh-TW" sz="1100" dirty="0">
                <a:solidFill>
                  <a:srgbClr val="000000"/>
                </a:solidFill>
                <a:effectLst/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Administration for</a:t>
            </a:r>
            <a:r>
              <a:rPr lang="zh-TW" altLang="en-US" sz="1100" dirty="0">
                <a:solidFill>
                  <a:srgbClr val="000000"/>
                </a:solidFill>
                <a:effectLst/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</a:t>
            </a:r>
            <a:r>
              <a:rPr lang="en-US" altLang="zh-TW" sz="1100" dirty="0">
                <a:solidFill>
                  <a:srgbClr val="000000"/>
                </a:solidFill>
                <a:effectLst/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Digital Industries, moda</a:t>
            </a:r>
            <a:endParaRPr kumimoji="0" lang="zh-TW" altLang="en-US" sz="11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微軟正黑體 Light" panose="020B0304030504040204" pitchFamily="34" charset="-120"/>
              <a:ea typeface="微軟正黑體 Light" panose="020B0304030504040204" pitchFamily="34" charset="-120"/>
              <a:cs typeface="+mn-cs"/>
              <a:sym typeface="Helvetica Neue"/>
            </a:endParaRPr>
          </a:p>
        </p:txBody>
      </p:sp>
      <p:pic>
        <p:nvPicPr>
          <p:cNvPr id="10" name="圖片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108" y="1639048"/>
            <a:ext cx="1853784" cy="1853784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24" y="108661"/>
            <a:ext cx="1016083" cy="101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0531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只有大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幻燈片標題"/>
          <p:cNvSpPr txBox="1">
            <a:spLocks noGrp="1"/>
          </p:cNvSpPr>
          <p:nvPr>
            <p:ph type="title" hasCustomPrompt="1"/>
          </p:nvPr>
        </p:nvSpPr>
        <p:spPr>
          <a:xfrm>
            <a:off x="603251" y="539750"/>
            <a:ext cx="10985500" cy="717475"/>
          </a:xfrm>
          <a:prstGeom prst="rect">
            <a:avLst/>
          </a:prstGeom>
        </p:spPr>
        <p:txBody>
          <a:bodyPr/>
          <a:lstStyle/>
          <a:p>
            <a:r>
              <a:t>幻燈片標題</a:t>
            </a:r>
          </a:p>
        </p:txBody>
      </p:sp>
      <p:sp>
        <p:nvSpPr>
          <p:cNvPr id="80" name="幻燈片子標題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1" y="1186485"/>
            <a:ext cx="10985500" cy="46739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63194">
              <a:lnSpc>
                <a:spcPct val="100000"/>
              </a:lnSpc>
              <a:spcBef>
                <a:spcPts val="0"/>
              </a:spcBef>
              <a:buSzTx/>
              <a:buNone/>
              <a:defRPr sz="2420" b="1"/>
            </a:lvl1pPr>
          </a:lstStyle>
          <a:p>
            <a:r>
              <a:t>幻燈片子標題</a:t>
            </a:r>
          </a:p>
        </p:txBody>
      </p:sp>
      <p:sp>
        <p:nvSpPr>
          <p:cNvPr id="8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議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議程標題"/>
          <p:cNvSpPr txBox="1">
            <a:spLocks noGrp="1"/>
          </p:cNvSpPr>
          <p:nvPr>
            <p:ph type="title" hasCustomPrompt="1"/>
          </p:nvPr>
        </p:nvSpPr>
        <p:spPr>
          <a:xfrm>
            <a:off x="603251" y="539753"/>
            <a:ext cx="10985500" cy="717551"/>
          </a:xfrm>
          <a:prstGeom prst="rect">
            <a:avLst/>
          </a:prstGeom>
        </p:spPr>
        <p:txBody>
          <a:bodyPr/>
          <a:lstStyle/>
          <a:p>
            <a:r>
              <a:t>議程標題</a:t>
            </a:r>
          </a:p>
        </p:txBody>
      </p:sp>
      <p:sp>
        <p:nvSpPr>
          <p:cNvPr id="89" name="議程副標題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1" y="1186485"/>
            <a:ext cx="10985500" cy="46739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63194">
              <a:lnSpc>
                <a:spcPct val="100000"/>
              </a:lnSpc>
              <a:spcBef>
                <a:spcPts val="0"/>
              </a:spcBef>
              <a:buSzTx/>
              <a:buNone/>
              <a:defRPr sz="2420" b="1"/>
            </a:lvl1pPr>
          </a:lstStyle>
          <a:p>
            <a:r>
              <a:t>議程副標題</a:t>
            </a:r>
          </a:p>
        </p:txBody>
      </p:sp>
      <p:sp>
        <p:nvSpPr>
          <p:cNvPr id="90" name="內文層級一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412720">
              <a:lnSpc>
                <a:spcPct val="100000"/>
              </a:lnSpc>
              <a:spcBef>
                <a:spcPts val="900"/>
              </a:spcBef>
              <a:buSzTx/>
              <a:buNone/>
              <a:defRPr sz="2751" spc="-28"/>
            </a:lvl1pPr>
            <a:lvl2pPr marL="0" indent="228584" defTabSz="412720">
              <a:lnSpc>
                <a:spcPct val="100000"/>
              </a:lnSpc>
              <a:spcBef>
                <a:spcPts val="900"/>
              </a:spcBef>
              <a:buSzTx/>
              <a:buNone/>
              <a:defRPr sz="2751" spc="-28"/>
            </a:lvl2pPr>
            <a:lvl3pPr marL="0" indent="457167" defTabSz="412720">
              <a:lnSpc>
                <a:spcPct val="100000"/>
              </a:lnSpc>
              <a:spcBef>
                <a:spcPts val="900"/>
              </a:spcBef>
              <a:buSzTx/>
              <a:buNone/>
              <a:defRPr sz="2751" spc="-28"/>
            </a:lvl3pPr>
            <a:lvl4pPr marL="0" indent="685750" defTabSz="412720">
              <a:lnSpc>
                <a:spcPct val="100000"/>
              </a:lnSpc>
              <a:spcBef>
                <a:spcPts val="900"/>
              </a:spcBef>
              <a:buSzTx/>
              <a:buNone/>
              <a:defRPr sz="2751" spc="-28"/>
            </a:lvl4pPr>
            <a:lvl5pPr marL="0" indent="914332" defTabSz="412720">
              <a:lnSpc>
                <a:spcPct val="100000"/>
              </a:lnSpc>
              <a:spcBef>
                <a:spcPts val="900"/>
              </a:spcBef>
              <a:buSzTx/>
              <a:buNone/>
              <a:defRPr sz="2751" spc="-28"/>
            </a:lvl5pPr>
          </a:lstStyle>
          <a:p>
            <a:r>
              <a:t>議程主題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聲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內文層級一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1" y="2460424"/>
            <a:ext cx="10985500" cy="193715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思源黑体 CN Medium" panose="020B0600000000000000" pitchFamily="34" charset="-128"/>
                <a:ea typeface="思源黑体 CN Medium" panose="020B0600000000000000" pitchFamily="34" charset="-128"/>
                <a:cs typeface="思源黑体 CN Medium" panose="020B0600000000000000" pitchFamily="34" charset="-128"/>
                <a:sym typeface="Helvetica Neue Medium"/>
              </a:defRPr>
            </a:lvl1pPr>
            <a:lvl2pPr marL="0" indent="228584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457167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68575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914332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rPr dirty="0" err="1"/>
              <a:t>聲明</a:t>
            </a:r>
            <a:endParaRPr dirty="0"/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99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重要事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內文層級一…"/>
          <p:cNvSpPr txBox="1">
            <a:spLocks noGrp="1"/>
          </p:cNvSpPr>
          <p:nvPr>
            <p:ph type="body" idx="1" hasCustomPrompt="1"/>
          </p:nvPr>
        </p:nvSpPr>
        <p:spPr>
          <a:xfrm>
            <a:off x="603251" y="537964"/>
            <a:ext cx="10985500" cy="3620792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1pPr>
            <a:lvl2pPr marL="0" indent="228584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2pPr>
            <a:lvl3pPr marL="0" indent="457167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3pPr>
            <a:lvl4pPr marL="0" indent="68575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4pPr>
            <a:lvl5pPr marL="0" indent="914332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詳細資訊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1" y="4131093"/>
            <a:ext cx="10985500" cy="46739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363194">
              <a:lnSpc>
                <a:spcPct val="100000"/>
              </a:lnSpc>
              <a:spcBef>
                <a:spcPts val="0"/>
              </a:spcBef>
              <a:buSzTx/>
              <a:buNone/>
              <a:defRPr sz="2420" b="1"/>
            </a:lvl1pPr>
          </a:lstStyle>
          <a:p>
            <a:r>
              <a:t>詳細資訊</a:t>
            </a:r>
          </a:p>
        </p:txBody>
      </p:sp>
      <p:sp>
        <p:nvSpPr>
          <p:cNvPr id="10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名言語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出處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5013" y="5337730"/>
            <a:ext cx="10100027" cy="31848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50813">
              <a:lnSpc>
                <a:spcPct val="100000"/>
              </a:lnSpc>
              <a:spcBef>
                <a:spcPts val="0"/>
              </a:spcBef>
              <a:buSzTx/>
              <a:buNone/>
              <a:defRPr sz="1531" b="1"/>
            </a:lvl1pPr>
          </a:lstStyle>
          <a:p>
            <a:r>
              <a:t>出處</a:t>
            </a:r>
          </a:p>
        </p:txBody>
      </p:sp>
      <p:sp>
        <p:nvSpPr>
          <p:cNvPr id="116" name="內文層級一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876964" y="2469931"/>
            <a:ext cx="10438077" cy="1918140"/>
          </a:xfrm>
          <a:prstGeom prst="rect">
            <a:avLst/>
          </a:prstGeom>
        </p:spPr>
        <p:txBody>
          <a:bodyPr/>
          <a:lstStyle>
            <a:lvl1pPr marL="319437" indent="-234933">
              <a:spcBef>
                <a:spcPts val="0"/>
              </a:spcBef>
              <a:buSzTx/>
              <a:buNone/>
              <a:defRPr sz="4251" spc="-85">
                <a:latin typeface="+mj-ea"/>
                <a:ea typeface="+mj-ea"/>
                <a:cs typeface="Helvetica Neue Medium"/>
                <a:sym typeface="Helvetica Neue Medium"/>
              </a:defRPr>
            </a:lvl1pPr>
            <a:lvl2pPr marL="319437" indent="-6351">
              <a:spcBef>
                <a:spcPts val="0"/>
              </a:spcBef>
              <a:buSzTx/>
              <a:buNone/>
              <a:defRPr sz="4251" spc="-85">
                <a:latin typeface="+mj-ea"/>
                <a:ea typeface="+mj-ea"/>
                <a:cs typeface="Helvetica Neue Medium"/>
                <a:sym typeface="Helvetica Neue Medium"/>
              </a:defRPr>
            </a:lvl2pPr>
            <a:lvl3pPr marL="319437" indent="222234">
              <a:spcBef>
                <a:spcPts val="0"/>
              </a:spcBef>
              <a:buSzTx/>
              <a:buNone/>
              <a:defRPr sz="4251" spc="-85">
                <a:latin typeface="+mj-ea"/>
                <a:ea typeface="+mj-ea"/>
                <a:cs typeface="Helvetica Neue Medium"/>
                <a:sym typeface="Helvetica Neue Medium"/>
              </a:defRPr>
            </a:lvl3pPr>
            <a:lvl4pPr marL="319437" indent="450815">
              <a:spcBef>
                <a:spcPts val="0"/>
              </a:spcBef>
              <a:buSzTx/>
              <a:buNone/>
              <a:defRPr sz="4251" spc="-85">
                <a:latin typeface="+mj-ea"/>
                <a:ea typeface="+mj-ea"/>
                <a:cs typeface="Helvetica Neue Medium"/>
                <a:sym typeface="Helvetica Neue Medium"/>
              </a:defRPr>
            </a:lvl4pPr>
            <a:lvl5pPr marL="319437" indent="679402">
              <a:spcBef>
                <a:spcPts val="0"/>
              </a:spcBef>
              <a:buSzTx/>
              <a:buNone/>
              <a:defRPr sz="4251" spc="-85">
                <a:latin typeface="+mj-ea"/>
                <a:ea typeface="+mj-ea"/>
                <a:cs typeface="Helvetica Neue Medium"/>
                <a:sym typeface="Helvetica Neue Medium"/>
              </a:defRPr>
            </a:lvl5pPr>
          </a:lstStyle>
          <a:p>
            <a:r>
              <a:t>「著名的引言」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一碗沙拉搭配炒飯、水煮蛋和筷子"/>
          <p:cNvSpPr>
            <a:spLocks noGrp="1"/>
          </p:cNvSpPr>
          <p:nvPr>
            <p:ph type="pic" idx="21"/>
          </p:nvPr>
        </p:nvSpPr>
        <p:spPr>
          <a:xfrm>
            <a:off x="-666750" y="-2762251"/>
            <a:ext cx="13525500" cy="10820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大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6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簡報標題</a:t>
            </a:r>
          </a:p>
        </p:txBody>
      </p:sp>
      <p:sp>
        <p:nvSpPr>
          <p:cNvPr id="13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簡報子標題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</p:spTree>
    <p:extLst>
      <p:ext uri="{BB962C8B-B14F-4D97-AF65-F5344CB8AC3E}">
        <p14:creationId xmlns:p14="http://schemas.microsoft.com/office/powerpoint/2010/main" val="3011955338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91D4B9-DBB2-820C-2603-CDC772FED5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2A45EAE-D6A3-AFBC-9C77-8B52A3BBF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2B7E983-E77C-4ECB-5287-5A1474B6A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DEA-4F73-45B4-B7A5-6E98302DC5F7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B74BE47-7A60-259C-AA70-2FD469E2E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5B3BD25-93A0-5AC1-8504-9E1107AF3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ECDB-4738-45AF-9BC7-125ECE50A7D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等腰三角形 6">
            <a:extLst>
              <a:ext uri="{FF2B5EF4-FFF2-40B4-BE49-F238E27FC236}">
                <a16:creationId xmlns:a16="http://schemas.microsoft.com/office/drawing/2014/main" id="{D3DC51D9-478C-74C6-82C6-DCB5FD7C1D68}"/>
              </a:ext>
            </a:extLst>
          </p:cNvPr>
          <p:cNvSpPr/>
          <p:nvPr userDrawn="1"/>
        </p:nvSpPr>
        <p:spPr>
          <a:xfrm>
            <a:off x="9934" y="5533919"/>
            <a:ext cx="9001000" cy="1324081"/>
          </a:xfrm>
          <a:prstGeom prst="triangle">
            <a:avLst>
              <a:gd name="adj" fmla="val 0"/>
            </a:avLst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等腰三角形 7">
            <a:extLst>
              <a:ext uri="{FF2B5EF4-FFF2-40B4-BE49-F238E27FC236}">
                <a16:creationId xmlns:a16="http://schemas.microsoft.com/office/drawing/2014/main" id="{18075D18-DCD7-A6CC-DAEB-0668067B455F}"/>
              </a:ext>
            </a:extLst>
          </p:cNvPr>
          <p:cNvSpPr/>
          <p:nvPr userDrawn="1"/>
        </p:nvSpPr>
        <p:spPr>
          <a:xfrm flipH="1">
            <a:off x="3181066" y="5232798"/>
            <a:ext cx="9001000" cy="1625202"/>
          </a:xfrm>
          <a:prstGeom prst="triangle">
            <a:avLst>
              <a:gd name="adj" fmla="val 0"/>
            </a:avLst>
          </a:prstGeom>
          <a:solidFill>
            <a:srgbClr val="1629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1921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5157F08-46B1-85F1-5C4E-0747540BE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DEA-4F73-45B4-B7A5-6E98302DC5F7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C128EED-9B66-E74F-232A-1DA66990E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059757A-1720-2F3D-88B7-A89A8DBF1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ECDB-4738-45AF-9BC7-125ECE50A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617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" y="225116"/>
            <a:ext cx="12192000" cy="720000"/>
          </a:xfrm>
        </p:spPr>
        <p:txBody>
          <a:bodyPr anchor="ctr">
            <a:noAutofit/>
          </a:bodyPr>
          <a:lstStyle>
            <a:lvl1pPr marL="0" marR="0" indent="0" algn="ctr" defTabSz="12190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TW" altLang="en-US" sz="4200" b="1" i="0" u="none" strike="noStrike" cap="none" spc="0" baseline="0" dirty="0">
                <a:solidFill>
                  <a:srgbClr val="C00000"/>
                </a:solidFill>
                <a:effectLst/>
                <a:uFillTx/>
                <a:latin typeface="+mj-ea"/>
                <a:ea typeface="+mj-ea"/>
                <a:cs typeface="+mn-cs"/>
                <a:sym typeface="Helvetica Neue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24" y="108661"/>
            <a:ext cx="1016083" cy="1016083"/>
          </a:xfrm>
          <a:prstGeom prst="rect">
            <a:avLst/>
          </a:prstGeom>
        </p:spPr>
      </p:pic>
      <p:sp>
        <p:nvSpPr>
          <p:cNvPr id="15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730041" y="6442658"/>
            <a:ext cx="290143" cy="287258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9361603"/>
      </p:ext>
    </p:extLst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D5B247-846C-2097-1DA7-E92B31588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00" y="179063"/>
            <a:ext cx="11520000" cy="684000"/>
          </a:xfr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zh-TW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lvl="0">
              <a:lnSpc>
                <a:spcPct val="100000"/>
              </a:lnSpc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EEB3903-7DC2-D454-A952-EE75D157B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DEA-4F73-45B4-B7A5-6E98302DC5F7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6FB9D14-77B2-1620-D86C-8768872F6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E08E5A6-C916-4E61-6F94-0ACEE4EB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245400" cy="365125"/>
          </a:xfrm>
        </p:spPr>
        <p:txBody>
          <a:bodyPr/>
          <a:lstStyle>
            <a:lvl1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C5ECDB-4738-45AF-9BC7-125ECE50A7D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E36C6957-864B-A7D8-A23D-19FC2B55BC0B}"/>
              </a:ext>
            </a:extLst>
          </p:cNvPr>
          <p:cNvCxnSpPr>
            <a:cxnSpLocks/>
          </p:cNvCxnSpPr>
          <p:nvPr userDrawn="1"/>
        </p:nvCxnSpPr>
        <p:spPr>
          <a:xfrm>
            <a:off x="341080" y="934183"/>
            <a:ext cx="11514920" cy="0"/>
          </a:xfrm>
          <a:prstGeom prst="line">
            <a:avLst/>
          </a:prstGeom>
          <a:ln>
            <a:solidFill>
              <a:srgbClr val="1F3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版面配置區 7">
            <a:extLst>
              <a:ext uri="{FF2B5EF4-FFF2-40B4-BE49-F238E27FC236}">
                <a16:creationId xmlns:a16="http://schemas.microsoft.com/office/drawing/2014/main" id="{2F2C1C75-F93F-249D-2ACD-228482EDB2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6550" y="1219201"/>
            <a:ext cx="11514920" cy="506602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88808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D5B247-846C-2097-1DA7-E92B31588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00" y="179063"/>
            <a:ext cx="11520000" cy="8640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EEB3903-7DC2-D454-A952-EE75D157B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DEA-4F73-45B4-B7A5-6E98302DC5F7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6FB9D14-77B2-1620-D86C-8768872F6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E08E5A6-C916-4E61-6F94-0ACEE4EB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245400" cy="365125"/>
          </a:xfrm>
        </p:spPr>
        <p:txBody>
          <a:bodyPr/>
          <a:lstStyle>
            <a:lvl1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C5ECDB-4738-45AF-9BC7-125ECE50A7D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4274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D5B247-846C-2097-1DA7-E92B31588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00" y="179063"/>
            <a:ext cx="11520000" cy="684000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zh-TW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lvl="0">
              <a:lnSpc>
                <a:spcPct val="100000"/>
              </a:lnSpc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EEB3903-7DC2-D454-A952-EE75D157B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DEA-4F73-45B4-B7A5-6E98302DC5F7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6FB9D14-77B2-1620-D86C-8768872F6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E08E5A6-C916-4E61-6F94-0ACEE4EB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245400" cy="365125"/>
          </a:xfrm>
        </p:spPr>
        <p:txBody>
          <a:bodyPr/>
          <a:lstStyle>
            <a:lvl1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C5ECDB-4738-45AF-9BC7-125ECE50A7D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E36C6957-864B-A7D8-A23D-19FC2B55BC0B}"/>
              </a:ext>
            </a:extLst>
          </p:cNvPr>
          <p:cNvCxnSpPr>
            <a:cxnSpLocks/>
          </p:cNvCxnSpPr>
          <p:nvPr userDrawn="1"/>
        </p:nvCxnSpPr>
        <p:spPr>
          <a:xfrm>
            <a:off x="341080" y="863063"/>
            <a:ext cx="11514920" cy="0"/>
          </a:xfrm>
          <a:prstGeom prst="line">
            <a:avLst/>
          </a:prstGeom>
          <a:ln>
            <a:solidFill>
              <a:srgbClr val="1F3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0571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3D4F-90E4-49C4-963A-02D117D3075B}" type="datetime1">
              <a:rPr lang="zh-TW" altLang="en-US" smtClean="0"/>
              <a:pPr/>
              <a:t>2025/7/30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版面配置區 1">
            <a:extLst>
              <a:ext uri="{FF2B5EF4-FFF2-40B4-BE49-F238E27FC236}">
                <a16:creationId xmlns:a16="http://schemas.microsoft.com/office/drawing/2014/main" id="{958DF291-260D-8BCD-6063-CE517E80A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000" y="358986"/>
            <a:ext cx="11160000" cy="803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9" name="文字版面配置區 2">
            <a:extLst>
              <a:ext uri="{FF2B5EF4-FFF2-40B4-BE49-F238E27FC236}">
                <a16:creationId xmlns:a16="http://schemas.microsoft.com/office/drawing/2014/main" id="{A0BE4DDB-881E-5F0E-5C75-324AA79F0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000" y="1268760"/>
            <a:ext cx="11160000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94795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" y="225116"/>
            <a:ext cx="12192000" cy="720000"/>
          </a:xfrm>
        </p:spPr>
        <p:txBody>
          <a:bodyPr anchor="ctr">
            <a:noAutofit/>
          </a:bodyPr>
          <a:lstStyle>
            <a:lvl1pPr marL="0" marR="0" indent="0" algn="ctr" defTabSz="12190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TW" altLang="en-US" sz="4200" b="1" i="0" u="none" strike="noStrike" cap="none" spc="0" baseline="0" dirty="0">
                <a:solidFill>
                  <a:srgbClr val="C00000"/>
                </a:solidFill>
                <a:effectLst/>
                <a:uFillTx/>
                <a:latin typeface="+mj-ea"/>
                <a:ea typeface="+mj-ea"/>
                <a:cs typeface="+mn-cs"/>
                <a:sym typeface="Helvetica Neue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24" y="108661"/>
            <a:ext cx="1016083" cy="1016083"/>
          </a:xfrm>
          <a:prstGeom prst="rect">
            <a:avLst/>
          </a:prstGeom>
        </p:spPr>
      </p:pic>
      <p:sp>
        <p:nvSpPr>
          <p:cNvPr id="15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1730041" y="6442658"/>
            <a:ext cx="290143" cy="287258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878D286A-2EC9-200A-1118-F9930EEC1A55}"/>
              </a:ext>
            </a:extLst>
          </p:cNvPr>
          <p:cNvSpPr txBox="1">
            <a:spLocks/>
          </p:cNvSpPr>
          <p:nvPr userDrawn="1"/>
        </p:nvSpPr>
        <p:spPr>
          <a:xfrm>
            <a:off x="612027" y="1044186"/>
            <a:ext cx="11263085" cy="792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Helvetica Neue"/>
              </a:defRPr>
            </a:lvl1pPr>
            <a:lvl2pPr marL="0" marR="0" indent="228584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457167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685750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914332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1142914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1371498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1600080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1828664" algn="l" defTabSz="121907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1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>
              <a:lnSpc>
                <a:spcPct val="150000"/>
              </a:lnSpc>
            </a:pPr>
            <a:endParaRPr lang="zh-TW" altLang="en-US" sz="2800" dirty="0">
              <a:solidFill>
                <a:srgbClr val="002060"/>
              </a:solidFill>
            </a:endParaRPr>
          </a:p>
        </p:txBody>
      </p:sp>
      <p:sp>
        <p:nvSpPr>
          <p:cNvPr id="8" name="幻燈片子標題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1" y="896991"/>
            <a:ext cx="10985500" cy="748859"/>
          </a:xfrm>
          <a:prstGeom prst="rect">
            <a:avLst/>
          </a:prstGeom>
        </p:spPr>
        <p:txBody>
          <a:bodyPr lIns="45719" tIns="45719" rIns="45719" bIns="45719">
            <a:noAutofit/>
          </a:bodyPr>
          <a:lstStyle>
            <a:lvl1pPr marL="0" marR="0" indent="0" algn="l" defTabSz="1219078" rtl="0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1" i="0" u="none" strike="noStrike" cap="none" spc="-85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Helvetica Neue"/>
              </a:defRPr>
            </a:lvl1pPr>
          </a:lstStyle>
          <a:p>
            <a:r>
              <a:rPr dirty="0" err="1"/>
              <a:t>幻燈片子標題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1069620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altLang="zh-TW" smtClean="0"/>
              <a:pPr/>
              <a:t>‹#›</a:t>
            </a:fld>
            <a:endParaRPr lang="zh-TW" altLang="en-US"/>
          </a:p>
        </p:txBody>
      </p:sp>
      <p:sp>
        <p:nvSpPr>
          <p:cNvPr id="4" name="感謝您的聆聽"/>
          <p:cNvSpPr txBox="1"/>
          <p:nvPr userDrawn="1"/>
        </p:nvSpPr>
        <p:spPr>
          <a:xfrm>
            <a:off x="4454778" y="2073667"/>
            <a:ext cx="3282447" cy="472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defRPr sz="5200" spc="883">
                <a:solidFill>
                  <a:srgbClr val="FFFFFF"/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lvl1pPr>
          </a:lstStyle>
          <a:p>
            <a:r>
              <a:rPr sz="2600" dirty="0" err="1">
                <a:latin typeface="+mn-ea"/>
                <a:ea typeface="+mn-ea"/>
              </a:rPr>
              <a:t>感謝您的聆聽</a:t>
            </a:r>
            <a:endParaRPr sz="2600" dirty="0">
              <a:latin typeface="+mn-ea"/>
              <a:ea typeface="+mn-ea"/>
            </a:endParaRPr>
          </a:p>
        </p:txBody>
      </p:sp>
      <p:sp>
        <p:nvSpPr>
          <p:cNvPr id="5" name="Thank You"/>
          <p:cNvSpPr txBox="1"/>
          <p:nvPr userDrawn="1"/>
        </p:nvSpPr>
        <p:spPr>
          <a:xfrm>
            <a:off x="4626170" y="2594439"/>
            <a:ext cx="2939661" cy="349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9" tIns="35719" rIns="35719" bIns="35719" anchor="ctr">
            <a:spAutoFit/>
          </a:bodyPr>
          <a:lstStyle>
            <a:lvl1pPr defTabSz="821531">
              <a:defRPr sz="3600" spc="323">
                <a:solidFill>
                  <a:srgbClr val="FFFFFF"/>
                </a:solidFill>
                <a:latin typeface="Poppins Regular"/>
                <a:ea typeface="Poppins Regular"/>
                <a:cs typeface="Poppins Regular"/>
                <a:sym typeface="Poppins Regular"/>
              </a:defRPr>
            </a:lvl1pPr>
          </a:lstStyle>
          <a:p>
            <a:r>
              <a:rPr sz="1800" dirty="0">
                <a:latin typeface="+mj-ea"/>
                <a:ea typeface="+mj-ea"/>
              </a:rPr>
              <a:t>Thank You</a:t>
            </a:r>
          </a:p>
        </p:txBody>
      </p:sp>
      <p:pic>
        <p:nvPicPr>
          <p:cNvPr id="2" name="圖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447" y="3328071"/>
            <a:ext cx="1945107" cy="194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147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大標題與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酪梨與萊姆"/>
          <p:cNvSpPr>
            <a:spLocks noGrp="1"/>
          </p:cNvSpPr>
          <p:nvPr>
            <p:ph type="pic" idx="21"/>
          </p:nvPr>
        </p:nvSpPr>
        <p:spPr>
          <a:xfrm>
            <a:off x="-577849" y="-647700"/>
            <a:ext cx="13373100" cy="80094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603251" y="3562351"/>
            <a:ext cx="10985500" cy="2324100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簡報標題</a:t>
            </a:r>
          </a:p>
        </p:txBody>
      </p:sp>
      <p:sp>
        <p:nvSpPr>
          <p:cNvPr id="23" name="作者和日期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603849" y="553073"/>
            <a:ext cx="10984311" cy="31848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50813">
              <a:lnSpc>
                <a:spcPct val="100000"/>
              </a:lnSpc>
              <a:spcBef>
                <a:spcPts val="0"/>
              </a:spcBef>
              <a:buSzTx/>
              <a:buNone/>
              <a:defRPr sz="1531" b="1"/>
            </a:lvl1pPr>
          </a:lstStyle>
          <a:p>
            <a:r>
              <a:t>作者和日期</a:t>
            </a:r>
          </a:p>
        </p:txBody>
      </p:sp>
      <p:sp>
        <p:nvSpPr>
          <p:cNvPr id="24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1" y="5804955"/>
            <a:ext cx="10985500" cy="558476"/>
          </a:xfrm>
          <a:prstGeom prst="rect">
            <a:avLst/>
          </a:prstGeom>
        </p:spPr>
        <p:txBody>
          <a:bodyPr/>
          <a:lstStyle>
            <a:lvl1pPr marL="0" indent="0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1pPr>
            <a:lvl2pPr marL="0" indent="228584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2pPr>
            <a:lvl3pPr marL="0" indent="457167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3pPr>
            <a:lvl4pPr marL="0" indent="685750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4pPr>
            <a:lvl5pPr marL="0" indent="914332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5pPr>
          </a:lstStyle>
          <a:p>
            <a:r>
              <a:t>簡報子標題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大標題與替用照片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一碗鮭魚餅、沙拉和鷹嘴豆泥"/>
          <p:cNvSpPr>
            <a:spLocks noGrp="1"/>
          </p:cNvSpPr>
          <p:nvPr>
            <p:ph type="pic" idx="21"/>
          </p:nvPr>
        </p:nvSpPr>
        <p:spPr>
          <a:xfrm>
            <a:off x="5486401" y="-101600"/>
            <a:ext cx="6072419" cy="70675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幻燈片標題"/>
          <p:cNvSpPr txBox="1">
            <a:spLocks noGrp="1"/>
          </p:cNvSpPr>
          <p:nvPr>
            <p:ph type="title" hasCustomPrompt="1"/>
          </p:nvPr>
        </p:nvSpPr>
        <p:spPr>
          <a:xfrm>
            <a:off x="603251" y="635000"/>
            <a:ext cx="4889500" cy="2941136"/>
          </a:xfrm>
          <a:prstGeom prst="rect">
            <a:avLst/>
          </a:prstGeom>
        </p:spPr>
        <p:txBody>
          <a:bodyPr anchor="b"/>
          <a:lstStyle/>
          <a:p>
            <a:r>
              <a:rPr dirty="0" err="1"/>
              <a:t>幻燈片標題</a:t>
            </a:r>
            <a:endParaRPr dirty="0"/>
          </a:p>
        </p:txBody>
      </p:sp>
      <p:sp>
        <p:nvSpPr>
          <p:cNvPr id="34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1" y="3530288"/>
            <a:ext cx="4889500" cy="2692712"/>
          </a:xfrm>
          <a:prstGeom prst="rect">
            <a:avLst/>
          </a:prstGeom>
        </p:spPr>
        <p:txBody>
          <a:bodyPr/>
          <a:lstStyle>
            <a:lvl1pPr marL="0" indent="0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1pPr>
            <a:lvl2pPr marL="0" indent="228584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2pPr>
            <a:lvl3pPr marL="0" indent="457167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3pPr>
            <a:lvl4pPr marL="0" indent="685750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4pPr>
            <a:lvl5pPr marL="0" indent="914332" defTabSz="41272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5pPr>
          </a:lstStyle>
          <a:p>
            <a:r>
              <a:rPr dirty="0" err="1"/>
              <a:t>幻燈片子標題</a:t>
            </a:r>
            <a:endParaRPr dirty="0"/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35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5969446" y="6488827"/>
            <a:ext cx="246862" cy="24109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大標題與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幻燈片標題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幻燈片標題</a:t>
            </a:r>
          </a:p>
        </p:txBody>
      </p:sp>
      <p:sp>
        <p:nvSpPr>
          <p:cNvPr id="43" name="幻燈片子標題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1" y="1186485"/>
            <a:ext cx="10985500" cy="46739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63194">
              <a:lnSpc>
                <a:spcPct val="100000"/>
              </a:lnSpc>
              <a:spcBef>
                <a:spcPts val="0"/>
              </a:spcBef>
              <a:buSzTx/>
              <a:buNone/>
              <a:defRPr sz="2420" b="1"/>
            </a:lvl1pPr>
          </a:lstStyle>
          <a:p>
            <a:r>
              <a:t>幻燈片子標題</a:t>
            </a:r>
          </a:p>
        </p:txBody>
      </p:sp>
      <p:sp>
        <p:nvSpPr>
          <p:cNvPr id="44" name="內文層級一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幻燈片項目符號文字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內文層級一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幻燈片項目符號文字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大標題、項目符號與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幻燈片子標題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1" y="1186485"/>
            <a:ext cx="4889500" cy="46739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63194">
              <a:lnSpc>
                <a:spcPct val="100000"/>
              </a:lnSpc>
              <a:spcBef>
                <a:spcPts val="0"/>
              </a:spcBef>
              <a:buSzTx/>
              <a:buNone/>
              <a:defRPr sz="2420" b="1"/>
            </a:lvl1pPr>
          </a:lstStyle>
          <a:p>
            <a:r>
              <a:t>幻燈片子標題</a:t>
            </a:r>
          </a:p>
        </p:txBody>
      </p:sp>
      <p:sp>
        <p:nvSpPr>
          <p:cNvPr id="61" name="內文層級一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1" y="2124253"/>
            <a:ext cx="4889500" cy="4128315"/>
          </a:xfrm>
          <a:prstGeom prst="rect">
            <a:avLst/>
          </a:prstGeom>
        </p:spPr>
        <p:txBody>
          <a:bodyPr/>
          <a:lstStyle/>
          <a:p>
            <a:r>
              <a:t>幻燈片項目符號文字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一碗搭配洋香菜奶油、烤榛子和刨絲帕瑪森起司的特寬麵"/>
          <p:cNvSpPr>
            <a:spLocks noGrp="1"/>
          </p:cNvSpPr>
          <p:nvPr>
            <p:ph type="pic" idx="22"/>
          </p:nvPr>
        </p:nvSpPr>
        <p:spPr>
          <a:xfrm>
            <a:off x="6096000" y="-203633"/>
            <a:ext cx="5458437" cy="727791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幻燈片標題"/>
          <p:cNvSpPr txBox="1">
            <a:spLocks noGrp="1"/>
          </p:cNvSpPr>
          <p:nvPr>
            <p:ph type="title" hasCustomPrompt="1"/>
          </p:nvPr>
        </p:nvSpPr>
        <p:spPr>
          <a:xfrm>
            <a:off x="603251" y="539753"/>
            <a:ext cx="4889500" cy="717551"/>
          </a:xfrm>
          <a:prstGeom prst="rect">
            <a:avLst/>
          </a:prstGeom>
        </p:spPr>
        <p:txBody>
          <a:bodyPr/>
          <a:lstStyle/>
          <a:p>
            <a:r>
              <a:t>幻燈片標題</a:t>
            </a:r>
          </a:p>
        </p:txBody>
      </p:sp>
      <p:sp>
        <p:nvSpPr>
          <p:cNvPr id="6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2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燈片標題"/>
          <p:cNvSpPr txBox="1">
            <a:spLocks noGrp="1"/>
          </p:cNvSpPr>
          <p:nvPr>
            <p:ph type="title" hasCustomPrompt="1"/>
          </p:nvPr>
        </p:nvSpPr>
        <p:spPr>
          <a:xfrm>
            <a:off x="603251" y="539752"/>
            <a:ext cx="10985500" cy="716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dirty="0" err="1"/>
              <a:t>幻燈片標題</a:t>
            </a:r>
            <a:endParaRPr dirty="0"/>
          </a:p>
        </p:txBody>
      </p:sp>
      <p:sp>
        <p:nvSpPr>
          <p:cNvPr id="3" name="內文層級一…"/>
          <p:cNvSpPr txBox="1">
            <a:spLocks noGrp="1"/>
          </p:cNvSpPr>
          <p:nvPr>
            <p:ph type="body" idx="1" hasCustomPrompt="1"/>
          </p:nvPr>
        </p:nvSpPr>
        <p:spPr>
          <a:xfrm>
            <a:off x="603251" y="2124255"/>
            <a:ext cx="10985500" cy="4128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dirty="0" err="1"/>
              <a:t>幻燈片項目符號文字</a:t>
            </a:r>
            <a:endParaRPr dirty="0"/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5969446" y="6486711"/>
            <a:ext cx="246862" cy="24109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292079">
              <a:defRPr sz="9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5" r:id="rId2"/>
    <p:sldLayoutId id="2147483690" r:id="rId3"/>
    <p:sldLayoutId id="214748366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2" r:id="rId15"/>
    <p:sldLayoutId id="2147483663" r:id="rId16"/>
    <p:sldLayoutId id="2147483674" r:id="rId17"/>
  </p:sldLayoutIdLst>
  <p:transition spd="med"/>
  <p:hf hdr="0" ftr="0" dt="0"/>
  <p:txStyles>
    <p:titleStyle>
      <a:lvl1pPr marL="0" marR="0" indent="0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微軟正黑體" panose="020B0604030504040204" pitchFamily="34" charset="-120"/>
          <a:ea typeface="微軟正黑體" panose="020B0604030504040204" pitchFamily="34" charset="-120"/>
          <a:cs typeface="+mn-cs"/>
          <a:sym typeface="Helvetica Neue"/>
        </a:defRPr>
      </a:lvl1pPr>
      <a:lvl2pPr marL="0" marR="0" indent="228584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167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750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332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2914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498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080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664" algn="l" defTabSz="121907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04776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微軟正黑體" panose="020B0604030504040204" pitchFamily="34" charset="-120"/>
          <a:ea typeface="微軟正黑體" panose="020B0604030504040204" pitchFamily="34" charset="-120"/>
          <a:cs typeface="+mn-cs"/>
          <a:sym typeface="Helvetica Neue"/>
        </a:defRPr>
      </a:lvl1pPr>
      <a:lvl2pPr marL="609555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思源黑体 CN Medium" panose="020B0600000000000000" pitchFamily="34" charset="-128"/>
          <a:ea typeface="思源黑体 CN Medium" panose="020B0600000000000000" pitchFamily="34" charset="-128"/>
          <a:cs typeface="+mn-cs"/>
          <a:sym typeface="Helvetica Neue"/>
        </a:defRPr>
      </a:lvl2pPr>
      <a:lvl3pPr marL="914332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思源黑体 CN Medium" panose="020B0600000000000000" pitchFamily="34" charset="-128"/>
          <a:ea typeface="思源黑体 CN Medium" panose="020B0600000000000000" pitchFamily="34" charset="-128"/>
          <a:cs typeface="+mn-cs"/>
          <a:sym typeface="Helvetica Neue"/>
        </a:defRPr>
      </a:lvl3pPr>
      <a:lvl4pPr marL="1219110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思源黑体 CN Medium" panose="020B0600000000000000" pitchFamily="34" charset="-128"/>
          <a:ea typeface="思源黑体 CN Medium" panose="020B0600000000000000" pitchFamily="34" charset="-128"/>
          <a:cs typeface="+mn-cs"/>
          <a:sym typeface="Helvetica Neue"/>
        </a:defRPr>
      </a:lvl4pPr>
      <a:lvl5pPr marL="1523887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思源黑体 CN Medium" panose="020B0600000000000000" pitchFamily="34" charset="-128"/>
          <a:ea typeface="思源黑体 CN Medium" panose="020B0600000000000000" pitchFamily="34" charset="-128"/>
          <a:cs typeface="+mn-cs"/>
          <a:sym typeface="Helvetica Neue"/>
        </a:defRPr>
      </a:lvl5pPr>
      <a:lvl6pPr marL="1828664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133440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2438218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2742994" marR="0" indent="-304776" algn="l" defTabSz="1219078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584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167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750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332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2914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498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080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664" algn="ctr" defTabSz="2920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5">
            <a:extLst>
              <a:ext uri="{FF2B5EF4-FFF2-40B4-BE49-F238E27FC236}">
                <a16:creationId xmlns:a16="http://schemas.microsoft.com/office/drawing/2014/main" id="{CEEE4E67-4E44-1105-B6D8-60ADA90653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0000" b="5416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DCFAAF4-6706-CC56-E79F-C79B5E5CC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90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FA48A2C-9C2A-2D13-6FAB-B139C0DCE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8FBE928-7EE9-CA3F-6740-3425825631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0CDEA-4F73-45B4-B7A5-6E98302DC5F7}" type="datetimeFigureOut">
              <a:rPr lang="zh-TW" altLang="en-US" smtClean="0"/>
              <a:t>2025/7/30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4757338-508F-9E38-4FAA-61F0BF087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E48DFAA-7BD7-8006-9DA1-7EED141376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5ECDB-4738-45AF-9BC7-125ECE50A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167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250731" y="1037636"/>
            <a:ext cx="9198252" cy="1399439"/>
          </a:xfrm>
          <a:prstGeom prst="rect">
            <a:avLst/>
          </a:prstGeom>
          <a:noFill/>
          <a:ln w="28575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年度智慧雨林產業創生補助計畫</a:t>
            </a:r>
            <a:b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健康照護領域</a:t>
            </a:r>
            <a:endParaRPr lang="en-US" altLang="zh-TW" sz="2400" dirty="0">
              <a:solidFill>
                <a:schemeClr val="tx1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531957" y="4467777"/>
            <a:ext cx="5454763" cy="107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vl="0" algn="l" defTabSz="762000" eaLnBrk="0">
              <a:spcAft>
                <a:spcPts val="600"/>
              </a:spcAft>
              <a:defRPr/>
            </a:pPr>
            <a:r>
              <a:rPr lang="zh-TW" altLang="en-US" sz="1800" b="1" kern="12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申請單位：</a:t>
            </a:r>
            <a:r>
              <a:rPr lang="en-US" altLang="zh-TW" sz="1800" b="1" kern="12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OOOOOO</a:t>
            </a:r>
          </a:p>
          <a:p>
            <a:pPr marL="0" marR="0" lvl="0" indent="0" algn="l" defTabSz="7620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報告人：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○○○(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姓名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／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○○(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職稱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</a:p>
          <a:p>
            <a:pPr marL="0" marR="0" lvl="0" indent="0" algn="l" defTabSz="7620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中華民國 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○○○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年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○○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○○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日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C7584BC-03E0-7F4E-5E13-C867520F6A1C}"/>
              </a:ext>
            </a:extLst>
          </p:cNvPr>
          <p:cNvSpPr txBox="1"/>
          <p:nvPr/>
        </p:nvSpPr>
        <p:spPr>
          <a:xfrm>
            <a:off x="9513168" y="155607"/>
            <a:ext cx="2534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E6E6E6"/>
                </a:highligh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【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E6E6E6"/>
                </a:highligh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範例版，僅供參考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E6E6E6"/>
                </a:highligh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】</a:t>
            </a:r>
            <a:endParaRPr kumimoji="0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E6E6E6"/>
              </a:highligh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F7E5D360-DEE5-7F62-B164-BB9BA812B9A8}"/>
              </a:ext>
            </a:extLst>
          </p:cNvPr>
          <p:cNvCxnSpPr/>
          <p:nvPr/>
        </p:nvCxnSpPr>
        <p:spPr>
          <a:xfrm>
            <a:off x="2530549" y="1120299"/>
            <a:ext cx="6655981" cy="0"/>
          </a:xfrm>
          <a:prstGeom prst="line">
            <a:avLst/>
          </a:prstGeom>
          <a:ln w="38100" cmpd="sng">
            <a:solidFill>
              <a:srgbClr val="2A51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8">
            <a:extLst>
              <a:ext uri="{FF2B5EF4-FFF2-40B4-BE49-F238E27FC236}">
                <a16:creationId xmlns:a16="http://schemas.microsoft.com/office/drawing/2014/main" id="{F67D2E1D-71A6-E2C6-6917-4E7173985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957" y="2949772"/>
            <a:ext cx="9674107" cy="1908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0" marR="0" lvl="0" indent="0" algn="l" defTabSz="7620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計畫名稱：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OOOOOO</a:t>
            </a:r>
          </a:p>
          <a:p>
            <a:pPr algn="l" defTabSz="762000" eaLnBrk="0">
              <a:spcAft>
                <a:spcPts val="1200"/>
              </a:spcAft>
              <a:defRPr/>
            </a:pP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計畫期間：自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114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年</a:t>
            </a:r>
            <a:r>
              <a:rPr lang="en-US" altLang="zh-TW" sz="20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4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22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 至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114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年</a:t>
            </a:r>
            <a:r>
              <a:rPr lang="en-US" altLang="zh-TW" sz="20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11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20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2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0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</a:t>
            </a:r>
            <a:endParaRPr kumimoji="0" lang="en-US" altLang="zh-TW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algn="l" defTabSz="762000" eaLnBrk="0">
              <a:spcAft>
                <a:spcPts val="1200"/>
              </a:spcAft>
              <a:defRPr/>
            </a:pPr>
            <a:r>
              <a:rPr lang="zh-TW" altLang="en-US" sz="20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報告期間：自</a:t>
            </a:r>
            <a:r>
              <a:rPr lang="en-US" altLang="zh-TW" sz="20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114</a:t>
            </a:r>
            <a:r>
              <a:rPr lang="zh-TW" altLang="en-US" sz="20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年</a:t>
            </a:r>
            <a:r>
              <a:rPr lang="en-US" altLang="zh-TW" sz="20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4</a:t>
            </a:r>
            <a:r>
              <a:rPr lang="zh-TW" altLang="en-US" sz="20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20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22</a:t>
            </a:r>
            <a:r>
              <a:rPr lang="zh-TW" altLang="en-US" sz="20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 至 </a:t>
            </a:r>
            <a:r>
              <a:rPr lang="en-US" altLang="zh-TW" sz="20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114</a:t>
            </a:r>
            <a:r>
              <a:rPr lang="zh-TW" altLang="en-US" sz="20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年</a:t>
            </a:r>
            <a:r>
              <a:rPr lang="en-US" altLang="zh-TW" sz="20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7</a:t>
            </a:r>
            <a:r>
              <a:rPr lang="zh-TW" altLang="en-US" sz="20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20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31</a:t>
            </a:r>
            <a:r>
              <a:rPr lang="zh-TW" altLang="en-US" sz="2000" b="1" kern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</a:t>
            </a:r>
            <a:endParaRPr lang="en-US" altLang="zh-TW" sz="2000" b="1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algn="l" defTabSz="762000" eaLnBrk="0">
              <a:spcAft>
                <a:spcPts val="1200"/>
              </a:spcAft>
              <a:defRPr/>
            </a:pP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358A4DFF-43F1-45B3-6058-BABB21D8A1DC}"/>
              </a:ext>
            </a:extLst>
          </p:cNvPr>
          <p:cNvSpPr txBox="1"/>
          <p:nvPr/>
        </p:nvSpPr>
        <p:spPr>
          <a:xfrm>
            <a:off x="364066" y="2401584"/>
            <a:ext cx="111854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示範案例型（整合型）期中審查</a:t>
            </a:r>
            <a:endParaRPr lang="en-US" altLang="zh-TW" sz="2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546" y="389424"/>
            <a:ext cx="3720621" cy="574955"/>
          </a:xfrm>
          <a:prstGeom prst="rect">
            <a:avLst/>
          </a:prstGeom>
        </p:spPr>
      </p:pic>
      <p:grpSp>
        <p:nvGrpSpPr>
          <p:cNvPr id="18" name="群組 17"/>
          <p:cNvGrpSpPr/>
          <p:nvPr/>
        </p:nvGrpSpPr>
        <p:grpSpPr>
          <a:xfrm>
            <a:off x="150188" y="155607"/>
            <a:ext cx="1297795" cy="399793"/>
            <a:chOff x="150188" y="155607"/>
            <a:chExt cx="1297795" cy="399793"/>
          </a:xfrm>
        </p:grpSpPr>
        <p:sp>
          <p:nvSpPr>
            <p:cNvPr id="5" name="矩形 4"/>
            <p:cNvSpPr/>
            <p:nvPr/>
          </p:nvSpPr>
          <p:spPr>
            <a:xfrm>
              <a:off x="150188" y="186385"/>
              <a:ext cx="129779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zh-TW" sz="16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附件</a:t>
              </a:r>
              <a:r>
                <a:rPr lang="en-US" altLang="zh-TW" sz="16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</a:t>
              </a:r>
              <a:endParaRPr lang="zh-TW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364067" y="155607"/>
              <a:ext cx="886664" cy="39979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9931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10</a:t>
            </a:fld>
            <a:endParaRPr lang="en-US" altLang="zh-TW"/>
          </a:p>
        </p:txBody>
      </p:sp>
      <p:sp>
        <p:nvSpPr>
          <p:cNvPr id="6" name="文字方塊 5"/>
          <p:cNvSpPr txBox="1"/>
          <p:nvPr/>
        </p:nvSpPr>
        <p:spPr>
          <a:xfrm>
            <a:off x="0" y="2523435"/>
            <a:ext cx="12192000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2438338"/>
            <a:r>
              <a:rPr lang="zh-TW" altLang="en-US" sz="4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伍、附件資料</a:t>
            </a:r>
          </a:p>
        </p:txBody>
      </p:sp>
    </p:spTree>
    <p:extLst>
      <p:ext uri="{BB962C8B-B14F-4D97-AF65-F5344CB8AC3E}">
        <p14:creationId xmlns:p14="http://schemas.microsoft.com/office/powerpoint/2010/main" val="347286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3059" y="3069000"/>
            <a:ext cx="10485883" cy="720000"/>
          </a:xfrm>
        </p:spPr>
        <p:txBody>
          <a:bodyPr/>
          <a:lstStyle/>
          <a:p>
            <a:pPr algn="ctr"/>
            <a:r>
              <a:rPr lang="zh-TW" altLang="en-US" sz="7200" dirty="0">
                <a:solidFill>
                  <a:srgbClr val="1F333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敬請指教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427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rgbClr val="C00000"/>
                </a:solidFill>
              </a:rPr>
              <a:t>簡報大綱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2</a:t>
            </a:fld>
            <a:endParaRPr lang="en-US" altLang="zh-TW"/>
          </a:p>
        </p:txBody>
      </p:sp>
      <p:sp>
        <p:nvSpPr>
          <p:cNvPr id="8" name="圖說文字: 向右箭號 24">
            <a:extLst>
              <a:ext uri="{FF2B5EF4-FFF2-40B4-BE49-F238E27FC236}">
                <a16:creationId xmlns:a16="http://schemas.microsoft.com/office/drawing/2014/main" id="{C671A035-4F16-4E8F-974B-50408EBC7FFF}"/>
              </a:ext>
            </a:extLst>
          </p:cNvPr>
          <p:cNvSpPr/>
          <p:nvPr/>
        </p:nvSpPr>
        <p:spPr>
          <a:xfrm flipH="1">
            <a:off x="6596672" y="1452667"/>
            <a:ext cx="5423512" cy="2411885"/>
          </a:xfrm>
          <a:prstGeom prst="rightArrowCallout">
            <a:avLst>
              <a:gd name="adj1" fmla="val 24210"/>
              <a:gd name="adj2" fmla="val 21446"/>
              <a:gd name="adj3" fmla="val 25000"/>
              <a:gd name="adj4" fmla="val 72083"/>
            </a:avLst>
          </a:prstGeom>
          <a:solidFill>
            <a:srgbClr val="FFFF0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algn="l"/>
            <a:r>
              <a:rPr lang="zh-TW" altLang="en-US" sz="20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本頁列舉項目為簡報必備內容，廠商可依需求自行增加，</a:t>
            </a:r>
            <a:endParaRPr lang="en-US" altLang="zh-TW" sz="200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4000" algn="l"/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不限制格式，</a:t>
            </a: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4000" algn="l"/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建議統一字體</a:t>
            </a:r>
            <a:endParaRPr lang="zh-TW" altLang="en-US" sz="2400" b="1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482FA9E-27E9-47AB-8667-F09737E66550}"/>
              </a:ext>
            </a:extLst>
          </p:cNvPr>
          <p:cNvSpPr/>
          <p:nvPr/>
        </p:nvSpPr>
        <p:spPr>
          <a:xfrm>
            <a:off x="1060580" y="1452667"/>
            <a:ext cx="6096000" cy="455509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>
              <a:spcBef>
                <a:spcPts val="600"/>
              </a:spcBef>
              <a:defRPr/>
            </a:pP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壹、計畫摘要</a:t>
            </a:r>
          </a:p>
          <a:p>
            <a:pPr lvl="0" algn="l">
              <a:spcBef>
                <a:spcPts val="600"/>
              </a:spcBef>
              <a:defRPr/>
            </a:pP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貳、期中計畫執行說明</a:t>
            </a:r>
          </a:p>
          <a:p>
            <a:pPr lvl="0" algn="l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一、計畫概要說明</a:t>
            </a:r>
          </a:p>
          <a:p>
            <a:pPr lvl="0" algn="l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二、計畫期中執行成果</a:t>
            </a:r>
          </a:p>
          <a:p>
            <a:pPr lvl="0" algn="l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三、合作場域導入方案後狀況說明</a:t>
            </a:r>
          </a:p>
          <a:p>
            <a:pPr lvl="0" algn="l">
              <a:spcBef>
                <a:spcPts val="600"/>
              </a:spcBef>
              <a:defRPr/>
            </a:pP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參、計畫查核點執行成果說明</a:t>
            </a:r>
          </a:p>
          <a:p>
            <a:pPr lvl="0" algn="l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一、計畫期中查核點執行情形</a:t>
            </a:r>
          </a:p>
          <a:p>
            <a:pPr lvl="0" algn="l">
              <a:spcBef>
                <a:spcPts val="600"/>
              </a:spcBef>
              <a:defRPr/>
            </a:pP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肆、執行效益說明</a:t>
            </a:r>
          </a:p>
          <a:p>
            <a:pPr lvl="0" algn="l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一、量化效益說明</a:t>
            </a:r>
          </a:p>
          <a:p>
            <a:pPr lvl="0" algn="l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二、質化效益說明</a:t>
            </a:r>
          </a:p>
          <a:p>
            <a:pPr lvl="0" algn="l">
              <a:spcBef>
                <a:spcPts val="600"/>
              </a:spcBef>
              <a:defRPr/>
            </a:pP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伍、附件</a:t>
            </a:r>
          </a:p>
        </p:txBody>
      </p:sp>
    </p:spTree>
    <p:extLst>
      <p:ext uri="{BB962C8B-B14F-4D97-AF65-F5344CB8AC3E}">
        <p14:creationId xmlns:p14="http://schemas.microsoft.com/office/powerpoint/2010/main" val="296505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壹、計畫摘要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3</a:t>
            </a:fld>
            <a:endParaRPr lang="en-US" altLang="zh-TW"/>
          </a:p>
        </p:txBody>
      </p:sp>
      <p:sp>
        <p:nvSpPr>
          <p:cNvPr id="19" name="圓角矩形 18"/>
          <p:cNvSpPr/>
          <p:nvPr/>
        </p:nvSpPr>
        <p:spPr>
          <a:xfrm>
            <a:off x="801728" y="2747680"/>
            <a:ext cx="10928314" cy="1080000"/>
          </a:xfrm>
          <a:prstGeom prst="roundRect">
            <a:avLst>
              <a:gd name="adj" fmla="val 9956"/>
            </a:avLst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0" name="圓角矩形 19"/>
          <p:cNvSpPr/>
          <p:nvPr/>
        </p:nvSpPr>
        <p:spPr>
          <a:xfrm>
            <a:off x="801727" y="4017473"/>
            <a:ext cx="10928314" cy="1080000"/>
          </a:xfrm>
          <a:prstGeom prst="roundRect">
            <a:avLst>
              <a:gd name="adj" fmla="val 8407"/>
            </a:avLst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1" name="圓角矩形 20"/>
          <p:cNvSpPr/>
          <p:nvPr/>
        </p:nvSpPr>
        <p:spPr>
          <a:xfrm>
            <a:off x="749209" y="5274062"/>
            <a:ext cx="10971954" cy="1080000"/>
          </a:xfrm>
          <a:prstGeom prst="roundRect">
            <a:avLst>
              <a:gd name="adj" fmla="val 9439"/>
            </a:avLst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2" name="圓角矩形 21"/>
          <p:cNvSpPr/>
          <p:nvPr/>
        </p:nvSpPr>
        <p:spPr>
          <a:xfrm flipH="1">
            <a:off x="417912" y="2760786"/>
            <a:ext cx="418171" cy="1108472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zh-TW" altLang="zh-TW" sz="1600" b="1" dirty="0">
                <a:solidFill>
                  <a:schemeClr val="bg1"/>
                </a:solidFill>
                <a:latin typeface="+mj-ea"/>
                <a:ea typeface="微軟正黑體" panose="020B0604030504040204" pitchFamily="34" charset="-120"/>
              </a:rPr>
              <a:t>產業</a:t>
            </a:r>
            <a:r>
              <a:rPr lang="zh-TW" altLang="en-US" sz="1600" b="1" dirty="0">
                <a:solidFill>
                  <a:schemeClr val="bg1"/>
                </a:solidFill>
                <a:latin typeface="+mj-ea"/>
                <a:ea typeface="微軟正黑體" panose="020B0604030504040204" pitchFamily="34" charset="-120"/>
              </a:rPr>
              <a:t>痛點</a:t>
            </a:r>
          </a:p>
        </p:txBody>
      </p:sp>
      <p:sp>
        <p:nvSpPr>
          <p:cNvPr id="23" name="圓角矩形 22"/>
          <p:cNvSpPr/>
          <p:nvPr/>
        </p:nvSpPr>
        <p:spPr>
          <a:xfrm flipH="1">
            <a:off x="417912" y="3996635"/>
            <a:ext cx="387054" cy="1108472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chemeClr val="bg1"/>
                </a:solidFill>
                <a:latin typeface="+mj-ea"/>
                <a:ea typeface="微軟正黑體" panose="020B0604030504040204" pitchFamily="34" charset="-120"/>
              </a:rPr>
              <a:t>提案</a:t>
            </a:r>
            <a:r>
              <a:rPr lang="zh-TW" altLang="zh-TW" sz="1600" b="1" dirty="0">
                <a:solidFill>
                  <a:schemeClr val="bg1"/>
                </a:solidFill>
                <a:latin typeface="+mj-ea"/>
                <a:ea typeface="微軟正黑體" panose="020B0604030504040204" pitchFamily="34" charset="-120"/>
              </a:rPr>
              <a:t>內容</a:t>
            </a:r>
            <a:endParaRPr lang="zh-TW" altLang="en-US" sz="1600" b="1" dirty="0">
              <a:solidFill>
                <a:schemeClr val="bg1"/>
              </a:solidFill>
              <a:latin typeface="+mj-ea"/>
              <a:ea typeface="微軟正黑體" panose="020B0604030504040204" pitchFamily="34" charset="-120"/>
            </a:endParaRPr>
          </a:p>
        </p:txBody>
      </p:sp>
      <p:sp>
        <p:nvSpPr>
          <p:cNvPr id="24" name="圓角矩形 23"/>
          <p:cNvSpPr/>
          <p:nvPr/>
        </p:nvSpPr>
        <p:spPr>
          <a:xfrm flipH="1">
            <a:off x="417912" y="5258483"/>
            <a:ext cx="383814" cy="1108472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chemeClr val="bg1"/>
                </a:solidFill>
                <a:latin typeface="+mj-ea"/>
                <a:ea typeface="微軟正黑體" panose="020B0604030504040204" pitchFamily="34" charset="-120"/>
              </a:rPr>
              <a:t>預期成效</a:t>
            </a:r>
          </a:p>
        </p:txBody>
      </p:sp>
      <p:sp>
        <p:nvSpPr>
          <p:cNvPr id="28" name="Rectangle 8">
            <a:extLst>
              <a:ext uri="{FF2B5EF4-FFF2-40B4-BE49-F238E27FC236}">
                <a16:creationId xmlns:a16="http://schemas.microsoft.com/office/drawing/2014/main" id="{F67D2E1D-71A6-E2C6-6917-4E7173985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215" y="1138943"/>
            <a:ext cx="11312129" cy="92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l" defTabSz="762000" eaLnBrk="0"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申請單位</a:t>
            </a:r>
            <a:r>
              <a:rPr lang="zh-TW" altLang="en-US" sz="1800" b="1" kern="1200" noProof="0" dirty="0">
                <a:solidFill>
                  <a:srgbClr val="1F333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en-US" altLang="zh-TW" sz="1800" b="1" kern="1200" dirty="0">
                <a:solidFill>
                  <a:srgbClr val="1F333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OOOOOO</a:t>
            </a: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srgbClr val="1F333D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lvl="0" indent="0" algn="l" defTabSz="762000" rtl="0" eaLnBrk="0" fontAlgn="auto" latinLnBrk="0" hangingPunc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計畫名稱：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OOOOOO</a:t>
            </a:r>
          </a:p>
          <a:p>
            <a:pPr lvl="0" algn="l" defTabSz="762000" eaLnBrk="0"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計畫期間：自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114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年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04</a:t>
            </a:r>
            <a:r>
              <a:rPr lang="zh-TW" altLang="en-US" sz="1800" b="1" kern="1200" dirty="0">
                <a:solidFill>
                  <a:srgbClr val="1F333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1800" b="1" kern="1200" dirty="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22</a:t>
            </a:r>
            <a:r>
              <a:rPr lang="zh-TW" altLang="en-US" sz="1800" b="1" kern="1200" dirty="0">
                <a:solidFill>
                  <a:srgbClr val="1F333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 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至 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11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1800" b="1" kern="1200" noProof="0" dirty="0">
                <a:solidFill>
                  <a:srgbClr val="1F333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2</a:t>
            </a:r>
            <a:r>
              <a:rPr lang="en-US" altLang="zh-TW" sz="1800" b="1" kern="1200" dirty="0">
                <a:solidFill>
                  <a:srgbClr val="1F333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0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F333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</a:t>
            </a:r>
            <a:endParaRPr lang="en-US" altLang="zh-TW" sz="1800" b="1" kern="1200" noProof="0" dirty="0">
              <a:solidFill>
                <a:srgbClr val="1F333D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84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貳、期中計畫執行說明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9D3974-78A5-2D84-282C-257C0FE87CA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4</a:t>
            </a:fld>
            <a:endParaRPr lang="en-US" altLang="zh-TW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zh-TW" altLang="en-US" dirty="0"/>
              <a:t>一、計畫概要說明</a:t>
            </a:r>
          </a:p>
          <a:p>
            <a:endParaRPr lang="zh-TW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1CC2436-674F-A533-B74C-646007C7D471}"/>
              </a:ext>
            </a:extLst>
          </p:cNvPr>
          <p:cNvSpPr/>
          <p:nvPr/>
        </p:nvSpPr>
        <p:spPr>
          <a:xfrm>
            <a:off x="5579706" y="1770368"/>
            <a:ext cx="6612294" cy="1554272"/>
          </a:xfrm>
          <a:prstGeom prst="rect">
            <a:avLst/>
          </a:prstGeom>
          <a:solidFill>
            <a:srgbClr val="FFEAE9"/>
          </a:solidFill>
        </p:spPr>
        <p:txBody>
          <a:bodyPr wrap="square">
            <a:spAutoFit/>
          </a:bodyPr>
          <a:lstStyle/>
          <a:p>
            <a:pPr marL="1785938" indent="-1785938" algn="l">
              <a:spcAft>
                <a:spcPts val="600"/>
              </a:spcAft>
            </a:pPr>
            <a:r>
              <a:rPr lang="zh-TW" altLang="en-US" sz="2000" b="1" dirty="0">
                <a:latin typeface="+mj-ea"/>
                <a:ea typeface="+mj-ea"/>
              </a:rPr>
              <a:t>撰寫方向建議：</a:t>
            </a:r>
            <a:endParaRPr lang="en-US" altLang="zh-TW" sz="2000" b="1" dirty="0">
              <a:latin typeface="+mj-ea"/>
              <a:ea typeface="+mj-ea"/>
            </a:endParaRPr>
          </a:p>
          <a:p>
            <a:pPr marL="1785938" indent="-1785938" algn="l">
              <a:spcAft>
                <a:spcPts val="600"/>
              </a:spcAft>
            </a:pPr>
            <a:r>
              <a:rPr lang="zh-TW" altLang="en-US" sz="2000" b="1" dirty="0">
                <a:latin typeface="+mj-ea"/>
                <a:ea typeface="+mj-ea"/>
              </a:rPr>
              <a:t>依照計畫書原訂內容，快速梗概回顧計畫執行重點，</a:t>
            </a:r>
            <a:endParaRPr lang="en-US" altLang="zh-TW" sz="2000" b="1" dirty="0">
              <a:latin typeface="+mj-ea"/>
              <a:ea typeface="+mj-ea"/>
            </a:endParaRPr>
          </a:p>
          <a:p>
            <a:pPr marL="1785938" indent="-1785938" algn="l">
              <a:spcAft>
                <a:spcPts val="600"/>
              </a:spcAft>
            </a:pPr>
            <a:r>
              <a:rPr lang="zh-TW" altLang="en-US" sz="2000" b="1" dirty="0">
                <a:latin typeface="+mj-ea"/>
                <a:ea typeface="+mj-ea"/>
              </a:rPr>
              <a:t>供審查委員掌握計畫執行內容。</a:t>
            </a:r>
            <a:endParaRPr lang="en-US" altLang="zh-TW" sz="2000" b="1" dirty="0">
              <a:latin typeface="+mj-ea"/>
              <a:ea typeface="+mj-ea"/>
            </a:endParaRPr>
          </a:p>
          <a:p>
            <a:pPr marL="1785938" indent="-1785938" algn="l">
              <a:spcAft>
                <a:spcPts val="600"/>
              </a:spcAft>
            </a:pPr>
            <a:r>
              <a:rPr lang="zh-TW" altLang="en-US" sz="2000" b="1" dirty="0">
                <a:latin typeface="+mj-ea"/>
                <a:ea typeface="+mj-ea"/>
              </a:rPr>
              <a:t>可說明本計畫主要執行的工項與</a:t>
            </a:r>
            <a:r>
              <a:rPr lang="en-US" altLang="zh-TW" sz="2000" b="1" dirty="0">
                <a:latin typeface="+mj-ea"/>
                <a:ea typeface="+mj-ea"/>
              </a:rPr>
              <a:t>KPI</a:t>
            </a:r>
            <a:r>
              <a:rPr lang="zh-TW" altLang="en-US" sz="2000" b="1" dirty="0">
                <a:latin typeface="+mj-ea"/>
                <a:ea typeface="+mj-ea"/>
              </a:rPr>
              <a:t>的對應</a:t>
            </a:r>
            <a:endParaRPr lang="en-US" altLang="zh-TW" sz="20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8848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貳、計畫內容與執行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9D3974-78A5-2D84-282C-257C0FE87CA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5</a:t>
            </a:fld>
            <a:endParaRPr lang="en-US" altLang="zh-TW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zh-TW" altLang="en-US" dirty="0"/>
              <a:t>二、計畫期中執行成果</a:t>
            </a:r>
          </a:p>
          <a:p>
            <a:endParaRPr lang="zh-TW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9660290-23A7-E78B-6DCA-4180CB5C06C0}"/>
              </a:ext>
            </a:extLst>
          </p:cNvPr>
          <p:cNvSpPr/>
          <p:nvPr/>
        </p:nvSpPr>
        <p:spPr>
          <a:xfrm>
            <a:off x="5990253" y="1770368"/>
            <a:ext cx="6201747" cy="1554272"/>
          </a:xfrm>
          <a:prstGeom prst="rect">
            <a:avLst/>
          </a:prstGeom>
          <a:solidFill>
            <a:srgbClr val="FFEAE9"/>
          </a:solidFill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zh-TW" altLang="en-US" sz="2000" b="1" dirty="0"/>
              <a:t>撰寫方向建議：</a:t>
            </a:r>
            <a:endParaRPr lang="en-US" altLang="zh-TW" sz="2000" b="1" dirty="0"/>
          </a:p>
          <a:p>
            <a:pPr algn="l">
              <a:spcAft>
                <a:spcPts val="600"/>
              </a:spcAft>
            </a:pPr>
            <a:r>
              <a:rPr lang="zh-TW" altLang="en-US" sz="2000" dirty="0"/>
              <a:t>說明至今為止，計畫的執行成果</a:t>
            </a:r>
            <a:endParaRPr lang="en-US" altLang="zh-TW" sz="2000" dirty="0"/>
          </a:p>
          <a:p>
            <a:pPr algn="l">
              <a:spcAft>
                <a:spcPts val="600"/>
              </a:spcAft>
            </a:pPr>
            <a:r>
              <a:rPr lang="zh-TW" altLang="en-US" sz="2000" dirty="0"/>
              <a:t>例如前期規畫之策略、設備導入與建置、</a:t>
            </a:r>
            <a:endParaRPr lang="en-US" altLang="zh-TW" sz="2000" dirty="0"/>
          </a:p>
          <a:p>
            <a:pPr algn="l">
              <a:spcAft>
                <a:spcPts val="600"/>
              </a:spcAft>
            </a:pPr>
            <a:r>
              <a:rPr lang="zh-TW" altLang="en-US" sz="2000" dirty="0"/>
              <a:t>發展至目前為止的亮點與階段性成果。</a:t>
            </a: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41505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貳、計畫內容與實施方法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9D3974-78A5-2D84-282C-257C0FE87CA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6</a:t>
            </a:fld>
            <a:endParaRPr lang="en-US" altLang="zh-TW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zh-TW" altLang="en-US" dirty="0"/>
              <a:t>三、合作場域導入方案後狀況說明</a:t>
            </a:r>
          </a:p>
          <a:p>
            <a:endParaRPr lang="zh-TW" alt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66B1D633-19C7-5006-343C-89F13EA19F99}"/>
              </a:ext>
            </a:extLst>
          </p:cNvPr>
          <p:cNvSpPr txBox="1">
            <a:spLocks/>
          </p:cNvSpPr>
          <p:nvPr/>
        </p:nvSpPr>
        <p:spPr>
          <a:xfrm>
            <a:off x="1981200" y="116632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TW"/>
            </a:defPPr>
            <a:lvl1pPr lvl="0" algn="ctr">
              <a:spcBef>
                <a:spcPct val="0"/>
              </a:spcBef>
              <a:defRPr sz="36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9660290-23A7-E78B-6DCA-4180CB5C06C0}"/>
              </a:ext>
            </a:extLst>
          </p:cNvPr>
          <p:cNvSpPr/>
          <p:nvPr/>
        </p:nvSpPr>
        <p:spPr>
          <a:xfrm>
            <a:off x="5318449" y="1770368"/>
            <a:ext cx="6873551" cy="1846659"/>
          </a:xfrm>
          <a:prstGeom prst="rect">
            <a:avLst/>
          </a:prstGeom>
          <a:solidFill>
            <a:srgbClr val="FFEAE9"/>
          </a:solidFill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zh-TW" altLang="en-US" sz="2000" b="1" dirty="0"/>
              <a:t>撰寫方向建議：</a:t>
            </a:r>
            <a:endParaRPr lang="en-US" altLang="zh-TW" sz="1800" b="1" dirty="0"/>
          </a:p>
          <a:p>
            <a:pPr algn="l">
              <a:spcAft>
                <a:spcPts val="600"/>
              </a:spcAft>
            </a:pPr>
            <a:r>
              <a:rPr lang="zh-TW" altLang="en-US" sz="1800" b="1" dirty="0"/>
              <a:t>建議說明場域導入的情況。</a:t>
            </a:r>
            <a:endParaRPr lang="en-US" altLang="zh-TW" sz="1800" b="1" dirty="0"/>
          </a:p>
          <a:p>
            <a:pPr algn="l">
              <a:spcAft>
                <a:spcPts val="600"/>
              </a:spcAft>
            </a:pPr>
            <a:r>
              <a:rPr lang="zh-TW" altLang="en-US" sz="1800" b="1" dirty="0"/>
              <a:t>例如目前是否所有場域都已導入設備或技術</a:t>
            </a:r>
            <a:r>
              <a:rPr lang="en-US" altLang="zh-TW" sz="1800" b="1" dirty="0"/>
              <a:t>(</a:t>
            </a:r>
            <a:r>
              <a:rPr lang="zh-TW" altLang="en-US" sz="1800" b="1" dirty="0"/>
              <a:t>導入比例</a:t>
            </a:r>
            <a:r>
              <a:rPr lang="en-US" altLang="zh-TW" sz="1800" b="1" dirty="0"/>
              <a:t>/</a:t>
            </a:r>
            <a:r>
              <a:rPr lang="zh-TW" altLang="en-US" sz="1800" b="1" dirty="0"/>
              <a:t>進度追蹤</a:t>
            </a:r>
            <a:r>
              <a:rPr lang="en-US" altLang="zh-TW" sz="1800" b="1" dirty="0"/>
              <a:t>)</a:t>
            </a:r>
          </a:p>
          <a:p>
            <a:pPr algn="l">
              <a:spcAft>
                <a:spcPts val="600"/>
              </a:spcAft>
            </a:pPr>
            <a:r>
              <a:rPr lang="zh-TW" altLang="en-US" sz="1800" b="1" dirty="0"/>
              <a:t>各個場域原本面臨的難題與導入後的階段性成果</a:t>
            </a:r>
            <a:endParaRPr lang="en-US" altLang="zh-TW" sz="1800" b="1" dirty="0"/>
          </a:p>
          <a:p>
            <a:pPr algn="l">
              <a:spcAft>
                <a:spcPts val="600"/>
              </a:spcAft>
            </a:pPr>
            <a:r>
              <a:rPr lang="zh-TW" altLang="en-US" sz="1800" b="1" dirty="0"/>
              <a:t>對場域未來發展的評估與展望</a:t>
            </a:r>
            <a:r>
              <a:rPr lang="en-US" altLang="zh-TW" sz="1800" b="1" dirty="0"/>
              <a:t>(</a:t>
            </a:r>
            <a:r>
              <a:rPr lang="zh-TW" altLang="en-US" sz="1800" b="1" dirty="0"/>
              <a:t>期末時可回顧</a:t>
            </a:r>
            <a:r>
              <a:rPr lang="en-US" altLang="zh-TW" sz="1800" b="1" dirty="0"/>
              <a:t>)</a:t>
            </a:r>
            <a:endParaRPr lang="en-US" altLang="zh-TW" sz="2000" dirty="0"/>
          </a:p>
        </p:txBody>
      </p:sp>
    </p:spTree>
    <p:extLst>
      <p:ext uri="{BB962C8B-B14F-4D97-AF65-F5344CB8AC3E}">
        <p14:creationId xmlns:p14="http://schemas.microsoft.com/office/powerpoint/2010/main" val="230907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參、計畫查核點執行成果說明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9D3974-78A5-2D84-282C-257C0FE87CA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7</a:t>
            </a:fld>
            <a:endParaRPr lang="en-US" altLang="zh-TW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zh-TW" altLang="en-US" dirty="0"/>
              <a:t>一、預定進度表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323430"/>
              </p:ext>
            </p:extLst>
          </p:nvPr>
        </p:nvGraphicFramePr>
        <p:xfrm>
          <a:off x="362164" y="1645850"/>
          <a:ext cx="11447543" cy="4473575"/>
        </p:xfrm>
        <a:graphic>
          <a:graphicData uri="http://schemas.openxmlformats.org/drawingml/2006/table">
            <a:tbl>
              <a:tblPr/>
              <a:tblGrid>
                <a:gridCol w="3477764">
                  <a:extLst>
                    <a:ext uri="{9D8B030D-6E8A-4147-A177-3AD203B41FA5}">
                      <a16:colId xmlns:a16="http://schemas.microsoft.com/office/drawing/2014/main" val="743621284"/>
                    </a:ext>
                  </a:extLst>
                </a:gridCol>
                <a:gridCol w="1424075">
                  <a:extLst>
                    <a:ext uri="{9D8B030D-6E8A-4147-A177-3AD203B41FA5}">
                      <a16:colId xmlns:a16="http://schemas.microsoft.com/office/drawing/2014/main" val="2099853558"/>
                    </a:ext>
                  </a:extLst>
                </a:gridCol>
                <a:gridCol w="936409">
                  <a:extLst>
                    <a:ext uri="{9D8B030D-6E8A-4147-A177-3AD203B41FA5}">
                      <a16:colId xmlns:a16="http://schemas.microsoft.com/office/drawing/2014/main" val="2746105733"/>
                    </a:ext>
                  </a:extLst>
                </a:gridCol>
                <a:gridCol w="936409">
                  <a:extLst>
                    <a:ext uri="{9D8B030D-6E8A-4147-A177-3AD203B41FA5}">
                      <a16:colId xmlns:a16="http://schemas.microsoft.com/office/drawing/2014/main" val="3005295842"/>
                    </a:ext>
                  </a:extLst>
                </a:gridCol>
                <a:gridCol w="936409">
                  <a:extLst>
                    <a:ext uri="{9D8B030D-6E8A-4147-A177-3AD203B41FA5}">
                      <a16:colId xmlns:a16="http://schemas.microsoft.com/office/drawing/2014/main" val="2593292580"/>
                    </a:ext>
                  </a:extLst>
                </a:gridCol>
                <a:gridCol w="936409">
                  <a:extLst>
                    <a:ext uri="{9D8B030D-6E8A-4147-A177-3AD203B41FA5}">
                      <a16:colId xmlns:a16="http://schemas.microsoft.com/office/drawing/2014/main" val="2145023614"/>
                    </a:ext>
                  </a:extLst>
                </a:gridCol>
                <a:gridCol w="26468">
                  <a:extLst>
                    <a:ext uri="{9D8B030D-6E8A-4147-A177-3AD203B41FA5}">
                      <a16:colId xmlns:a16="http://schemas.microsoft.com/office/drawing/2014/main" val="747842585"/>
                    </a:ext>
                  </a:extLst>
                </a:gridCol>
                <a:gridCol w="936409">
                  <a:extLst>
                    <a:ext uri="{9D8B030D-6E8A-4147-A177-3AD203B41FA5}">
                      <a16:colId xmlns:a16="http://schemas.microsoft.com/office/drawing/2014/main" val="3729828369"/>
                    </a:ext>
                  </a:extLst>
                </a:gridCol>
                <a:gridCol w="936409">
                  <a:extLst>
                    <a:ext uri="{9D8B030D-6E8A-4147-A177-3AD203B41FA5}">
                      <a16:colId xmlns:a16="http://schemas.microsoft.com/office/drawing/2014/main" val="3635933664"/>
                    </a:ext>
                  </a:extLst>
                </a:gridCol>
                <a:gridCol w="900782">
                  <a:extLst>
                    <a:ext uri="{9D8B030D-6E8A-4147-A177-3AD203B41FA5}">
                      <a16:colId xmlns:a16="http://schemas.microsoft.com/office/drawing/2014/main" val="2866399410"/>
                    </a:ext>
                  </a:extLst>
                </a:gridCol>
              </a:tblGrid>
              <a:tr h="195580">
                <a:tc rowSpan="2">
                  <a:txBody>
                    <a:bodyPr/>
                    <a:lstStyle/>
                    <a:p>
                      <a:pPr marR="102235" indent="14605" algn="r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月份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  <a:p>
                      <a:pPr marR="86995" indent="14605" algn="r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進度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  <a:p>
                      <a:pPr marR="86995" indent="14605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工作項目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0F3D8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計畫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權重％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114</a:t>
                      </a:r>
                      <a:r>
                        <a:rPr lang="zh-TW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年度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196335"/>
                  </a:ext>
                </a:extLst>
              </a:tr>
              <a:tr h="19748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5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6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7</a:t>
                      </a:r>
                      <a:endParaRPr lang="zh-TW" sz="1600" kern="100" dirty="0">
                        <a:effectLst/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8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9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10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11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469649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A.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ＸＸ分項計畫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96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39700" algn="just" eaLnBrk="0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1.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工作項目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A1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A2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7966443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indent="139700"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2.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工作項目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A3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3103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B.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ＸＸ分項計畫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highlight>
                            <a:srgbClr val="00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9250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39700"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1.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工作項目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B1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B2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highlight>
                            <a:srgbClr val="00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41266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indent="139700"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2.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工作項目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highlight>
                            <a:srgbClr val="00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40355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C. 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ＸＸ分項計畫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highlight>
                            <a:srgbClr val="00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2570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39700"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1.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工作項目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C1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highlight>
                            <a:srgbClr val="00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89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39700"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2.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工作項目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highlight>
                            <a:srgbClr val="00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5286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D.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ＸＸ分項計畫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highlight>
                            <a:srgbClr val="00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129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50825" indent="-109220" algn="just" eaLnBrk="0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1.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工作項目</a:t>
                      </a:r>
                      <a:endParaRPr lang="en-US" alt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  <a:p>
                      <a:pPr marL="250825" indent="-109220" algn="just" eaLnBrk="0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（</a:t>
                      </a:r>
                      <a:r>
                        <a:rPr lang="zh-TW" sz="1600" kern="100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與大專校院合作</a:t>
                      </a:r>
                      <a:r>
                        <a:rPr lang="en-US" sz="1600" kern="1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/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無形資產引進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/</a:t>
                      </a:r>
                      <a:r>
                        <a:rPr lang="zh-TW" alt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   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委託研究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/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勞務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/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驗證：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XX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單位）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>
                        <a:spcAft>
                          <a:spcPts val="0"/>
                        </a:spcAft>
                      </a:pPr>
                      <a:r>
                        <a:rPr lang="en-US" sz="1600" u="none" strike="noStrik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D1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D2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050720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小計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100%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%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%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552870"/>
                  </a:ext>
                </a:extLst>
              </a:tr>
              <a:tr h="323215">
                <a:tc gridSpan="2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進度百分比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ordia New"/>
                        </a:rPr>
                        <a:t>%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ordia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391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90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參、計畫執行時程及查核點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9D3974-78A5-2D84-282C-257C0FE87CA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8</a:t>
            </a:fld>
            <a:endParaRPr lang="en-US" altLang="zh-TW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zh-TW" altLang="en-US" dirty="0"/>
              <a:t>二、計畫期中查核點執行情形</a:t>
            </a:r>
          </a:p>
          <a:p>
            <a:endParaRPr lang="zh-TW" altLang="en-US" dirty="0"/>
          </a:p>
        </p:txBody>
      </p:sp>
      <p:graphicFrame>
        <p:nvGraphicFramePr>
          <p:cNvPr id="8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467977"/>
              </p:ext>
            </p:extLst>
          </p:nvPr>
        </p:nvGraphicFramePr>
        <p:xfrm>
          <a:off x="610529" y="1616991"/>
          <a:ext cx="10856793" cy="5064148"/>
        </p:xfrm>
        <a:graphic>
          <a:graphicData uri="http://schemas.openxmlformats.org/drawingml/2006/table">
            <a:tbl>
              <a:tblPr firstRow="1" bandRow="1"/>
              <a:tblGrid>
                <a:gridCol w="759182">
                  <a:extLst>
                    <a:ext uri="{9D8B030D-6E8A-4147-A177-3AD203B41FA5}">
                      <a16:colId xmlns:a16="http://schemas.microsoft.com/office/drawing/2014/main" val="493523686"/>
                    </a:ext>
                  </a:extLst>
                </a:gridCol>
                <a:gridCol w="2054624">
                  <a:extLst>
                    <a:ext uri="{9D8B030D-6E8A-4147-A177-3AD203B41FA5}">
                      <a16:colId xmlns:a16="http://schemas.microsoft.com/office/drawing/2014/main" val="3942507141"/>
                    </a:ext>
                  </a:extLst>
                </a:gridCol>
                <a:gridCol w="4460032">
                  <a:extLst>
                    <a:ext uri="{9D8B030D-6E8A-4147-A177-3AD203B41FA5}">
                      <a16:colId xmlns:a16="http://schemas.microsoft.com/office/drawing/2014/main" val="1237900271"/>
                    </a:ext>
                  </a:extLst>
                </a:gridCol>
                <a:gridCol w="3582955">
                  <a:extLst>
                    <a:ext uri="{9D8B030D-6E8A-4147-A177-3AD203B41FA5}">
                      <a16:colId xmlns:a16="http://schemas.microsoft.com/office/drawing/2014/main" val="2611268988"/>
                    </a:ext>
                  </a:extLst>
                </a:gridCol>
              </a:tblGrid>
              <a:tr h="401604"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800" b="1" i="0" u="none" strike="noStrike" kern="1200" cap="none" spc="0" baseline="0" dirty="0">
                          <a:solidFill>
                            <a:srgbClr val="1F333D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查核點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kern="1200" cap="none" spc="0" baseline="0" dirty="0">
                          <a:solidFill>
                            <a:srgbClr val="1F333D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預計完成時間</a:t>
                      </a:r>
                      <a:endParaRPr lang="en-US" altLang="zh-TW" sz="1800" b="1" i="0" u="none" strike="noStrike" kern="1200" cap="none" spc="0" baseline="0" dirty="0">
                        <a:solidFill>
                          <a:srgbClr val="1F333D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kern="1200" cap="none" spc="0" baseline="0" dirty="0">
                          <a:solidFill>
                            <a:srgbClr val="1F333D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查核點內容</a:t>
                      </a:r>
                      <a:endParaRPr lang="en-US" altLang="zh-TW" sz="1800" b="1" i="0" u="none" strike="noStrike" kern="1200" cap="none" spc="0" baseline="0" dirty="0">
                        <a:solidFill>
                          <a:srgbClr val="1F333D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kern="1200" cap="none" spc="0" baseline="0" dirty="0">
                          <a:solidFill>
                            <a:srgbClr val="1F333D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+mn-cs"/>
                          <a:sym typeface="Helvetica Neue"/>
                        </a:rPr>
                        <a:t>期中完成狀態追蹤</a:t>
                      </a:r>
                      <a:endParaRPr lang="en-US" altLang="zh-TW" sz="1800" b="1" i="0" u="none" strike="noStrike" kern="1200" cap="none" spc="0" baseline="0" dirty="0">
                        <a:solidFill>
                          <a:srgbClr val="1F333D"/>
                        </a:solidFill>
                        <a:effectLst/>
                        <a:uFillTx/>
                        <a:latin typeface="Arial" panose="020B0604020202020204" pitchFamily="34" charset="0"/>
                        <a:ea typeface="微軟正黑體" panose="020B0604030504040204" pitchFamily="34" charset="-120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546863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A1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9430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A2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微軟正黑體 Light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微軟正黑體 Light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139696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B1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微軟正黑體 Light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微軟正黑體 Light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275108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B2</a:t>
                      </a: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微軟正黑體 Light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微軟正黑體 Light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272818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B3</a:t>
                      </a: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微軟正黑體 Light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微軟正黑體 Light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544543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B4</a:t>
                      </a: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微軟正黑體 Light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微軟正黑體 Light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441473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C1</a:t>
                      </a: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191088"/>
                  </a:ext>
                </a:extLst>
              </a:tr>
              <a:tr h="408028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C2</a:t>
                      </a: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726332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D1</a:t>
                      </a: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111348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D2</a:t>
                      </a: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微軟正黑體 Light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微軟正黑體 Light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588536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 Neue"/>
                        </a:rPr>
                        <a:t>D3</a:t>
                      </a:r>
                      <a:endParaRPr lang="zh-TW" altLang="en-US" sz="120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200" b="0" i="0" u="none" strike="noStrike" kern="1200" cap="none" spc="0" baseline="0" noProof="0" dirty="0">
                        <a:solidFill>
                          <a:schemeClr val="tx1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微軟正黑體 Light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92079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E5E5E"/>
                        </a:solidFill>
                        <a:effectLst/>
                        <a:uLnTx/>
                        <a:uFillTx/>
                        <a:latin typeface="微軟正黑體"/>
                        <a:ea typeface="微軟正黑體 Light"/>
                        <a:cs typeface="+mn-cs"/>
                        <a:sym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082876"/>
                  </a:ext>
                </a:extLst>
              </a:tr>
            </a:tbl>
          </a:graphicData>
        </a:graphic>
      </p:graphicFrame>
      <p:sp>
        <p:nvSpPr>
          <p:cNvPr id="9" name="矩形 8">
            <a:extLst>
              <a:ext uri="{FF2B5EF4-FFF2-40B4-BE49-F238E27FC236}">
                <a16:creationId xmlns:a16="http://schemas.microsoft.com/office/drawing/2014/main" id="{89660290-23A7-E78B-6DCA-4180CB5C06C0}"/>
              </a:ext>
            </a:extLst>
          </p:cNvPr>
          <p:cNvSpPr/>
          <p:nvPr/>
        </p:nvSpPr>
        <p:spPr>
          <a:xfrm>
            <a:off x="6224652" y="870636"/>
            <a:ext cx="5967348" cy="707886"/>
          </a:xfrm>
          <a:prstGeom prst="rect">
            <a:avLst/>
          </a:prstGeom>
          <a:solidFill>
            <a:srgbClr val="FFEAE9"/>
          </a:solidFill>
        </p:spPr>
        <p:txBody>
          <a:bodyPr wrap="square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可自行新增項目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需與計畫書內容一致</a:t>
            </a:r>
          </a:p>
        </p:txBody>
      </p:sp>
    </p:spTree>
    <p:extLst>
      <p:ext uri="{BB962C8B-B14F-4D97-AF65-F5344CB8AC3E}">
        <p14:creationId xmlns:p14="http://schemas.microsoft.com/office/powerpoint/2010/main" val="380524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肆、執行效益說明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9D3974-78A5-2D84-282C-257C0FE87CA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zh-TW" smtClean="0"/>
              <a:pPr/>
              <a:t>9</a:t>
            </a:fld>
            <a:endParaRPr lang="en-US" altLang="zh-TW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21"/>
          </p:nvPr>
        </p:nvSpPr>
        <p:spPr>
          <a:xfrm>
            <a:off x="603250" y="1260885"/>
            <a:ext cx="10985500" cy="1818217"/>
          </a:xfrm>
        </p:spPr>
        <p:txBody>
          <a:bodyPr/>
          <a:lstStyle/>
          <a:p>
            <a:pPr lvl="0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zh-TW" altLang="en-US" dirty="0"/>
              <a:t>一、量化效益說明</a:t>
            </a:r>
          </a:p>
          <a:p>
            <a:pPr lvl="0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zh-TW" altLang="en-US" dirty="0"/>
              <a:t>二、質化效益說明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8029482-4CB3-4368-9800-54D7F24F8CB4}"/>
              </a:ext>
            </a:extLst>
          </p:cNvPr>
          <p:cNvSpPr/>
          <p:nvPr/>
        </p:nvSpPr>
        <p:spPr>
          <a:xfrm>
            <a:off x="5318449" y="1434466"/>
            <a:ext cx="6873551" cy="1415772"/>
          </a:xfrm>
          <a:prstGeom prst="rect">
            <a:avLst/>
          </a:prstGeom>
          <a:solidFill>
            <a:srgbClr val="FFEAE9"/>
          </a:solidFill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zh-TW" altLang="en-US" sz="2000" b="1" dirty="0"/>
              <a:t>撰寫方向建議：</a:t>
            </a:r>
            <a:endParaRPr lang="en-US" altLang="zh-TW" sz="1800" b="1" dirty="0"/>
          </a:p>
          <a:p>
            <a:pPr algn="l">
              <a:spcAft>
                <a:spcPts val="600"/>
              </a:spcAft>
            </a:pPr>
            <a:r>
              <a:rPr lang="zh-TW" altLang="en-US" sz="1800" b="1" dirty="0"/>
              <a:t>至期中為止，產生的量化與質化效益</a:t>
            </a:r>
            <a:endParaRPr lang="en-US" altLang="zh-TW" sz="1800" b="1" dirty="0"/>
          </a:p>
          <a:p>
            <a:pPr algn="l">
              <a:spcAft>
                <a:spcPts val="600"/>
              </a:spcAft>
            </a:pPr>
            <a:r>
              <a:rPr lang="zh-TW" altLang="en-US" sz="1800" b="1" dirty="0"/>
              <a:t>建議不只是單純說明「有哪些效益</a:t>
            </a:r>
            <a:r>
              <a:rPr lang="en-US" altLang="zh-TW" sz="1800" b="1" dirty="0"/>
              <a:t>(What)</a:t>
            </a:r>
            <a:r>
              <a:rPr lang="zh-TW" altLang="en-US" sz="1800" b="1" dirty="0"/>
              <a:t>」，而是說明這些效益指標所帶來的亮點、特殊性或貢獻</a:t>
            </a:r>
            <a:r>
              <a:rPr lang="zh-TW" altLang="en-US" sz="2000" b="1" dirty="0"/>
              <a:t>「所帶來的變化</a:t>
            </a:r>
            <a:r>
              <a:rPr lang="en-US" altLang="zh-TW" sz="2000" b="1" dirty="0"/>
              <a:t>(How)</a:t>
            </a:r>
            <a:r>
              <a:rPr lang="zh-TW" altLang="en-US" sz="2000" b="1" dirty="0"/>
              <a:t>」</a:t>
            </a:r>
            <a:endParaRPr lang="en-US" altLang="zh-TW" sz="1800" b="1" dirty="0"/>
          </a:p>
        </p:txBody>
      </p:sp>
    </p:spTree>
    <p:extLst>
      <p:ext uri="{BB962C8B-B14F-4D97-AF65-F5344CB8AC3E}">
        <p14:creationId xmlns:p14="http://schemas.microsoft.com/office/powerpoint/2010/main" val="39458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21_BasicWhite">
  <a:themeElements>
    <a:clrScheme name="自訂 54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284356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自訂 2">
      <a:majorFont>
        <a:latin typeface="微軟正黑體"/>
        <a:ea typeface="微軟正黑體"/>
        <a:cs typeface="Helvetica Neue"/>
      </a:majorFont>
      <a:minorFont>
        <a:latin typeface="微軟正黑體 Light"/>
        <a:ea typeface="微軟正黑體 Light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佈景主題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067B9"/>
      </a:accent1>
      <a:accent2>
        <a:srgbClr val="01416D"/>
      </a:accent2>
      <a:accent3>
        <a:srgbClr val="86C996"/>
      </a:accent3>
      <a:accent4>
        <a:srgbClr val="7DC14A"/>
      </a:accent4>
      <a:accent5>
        <a:srgbClr val="DB9E44"/>
      </a:accent5>
      <a:accent6>
        <a:srgbClr val="FBAB11"/>
      </a:accent6>
      <a:hlink>
        <a:srgbClr val="4472C4"/>
      </a:hlink>
      <a:folHlink>
        <a:srgbClr val="BFBFB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9ef1456-91fd-4ab5-8560-68645313820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BEE1BF922ECA458A2D22D02CD6E125" ma:contentTypeVersion="14" ma:contentTypeDescription="Create a new document." ma:contentTypeScope="" ma:versionID="818ae3d7fb97e2eed3c77bfd897c50fc">
  <xsd:schema xmlns:xsd="http://www.w3.org/2001/XMLSchema" xmlns:xs="http://www.w3.org/2001/XMLSchema" xmlns:p="http://schemas.microsoft.com/office/2006/metadata/properties" xmlns:ns3="19ef1456-91fd-4ab5-8560-686453138204" xmlns:ns4="cefc4398-dd61-4640-ada3-24f68955a541" targetNamespace="http://schemas.microsoft.com/office/2006/metadata/properties" ma:root="true" ma:fieldsID="971a1c4088094b62a10b3e845e64c469" ns3:_="" ns4:_="">
    <xsd:import namespace="19ef1456-91fd-4ab5-8560-686453138204"/>
    <xsd:import namespace="cefc4398-dd61-4640-ada3-24f68955a5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ef1456-91fd-4ab5-8560-6864531382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fc4398-dd61-4640-ada3-24f68955a54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4FCD44-2646-411C-AB99-9292D6932EAF}">
  <ds:schemaRefs>
    <ds:schemaRef ds:uri="http://schemas.microsoft.com/office/infopath/2007/PartnerControls"/>
    <ds:schemaRef ds:uri="http://schemas.microsoft.com/office/2006/metadata/properties"/>
    <ds:schemaRef ds:uri="http://purl.org/dc/dcmitype/"/>
    <ds:schemaRef ds:uri="19ef1456-91fd-4ab5-8560-686453138204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cefc4398-dd61-4640-ada3-24f68955a541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0EE9508-1442-4516-956B-54EC6FE84A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683124-8358-4FA2-9CB1-D84B483813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ef1456-91fd-4ab5-8560-686453138204"/>
    <ds:schemaRef ds:uri="cefc4398-dd61-4640-ada3-24f68955a5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31423</TotalTime>
  <Words>735</Words>
  <Application>Microsoft Office PowerPoint</Application>
  <PresentationFormat>寬螢幕</PresentationFormat>
  <Paragraphs>208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26" baseType="lpstr">
      <vt:lpstr>Helvetica Neue</vt:lpstr>
      <vt:lpstr>Helvetica Neue Medium</vt:lpstr>
      <vt:lpstr>Microsoft YaHei</vt:lpstr>
      <vt:lpstr>PingFang TC Regular</vt:lpstr>
      <vt:lpstr>Poppins Regular</vt:lpstr>
      <vt:lpstr>思源黑体 CN Medium</vt:lpstr>
      <vt:lpstr>微軟正黑體</vt:lpstr>
      <vt:lpstr>微軟正黑體 Light</vt:lpstr>
      <vt:lpstr>新細明體</vt:lpstr>
      <vt:lpstr>Arial</vt:lpstr>
      <vt:lpstr>Calibri</vt:lpstr>
      <vt:lpstr>Cordia New</vt:lpstr>
      <vt:lpstr>Wingdings</vt:lpstr>
      <vt:lpstr>21_BasicWhite</vt:lpstr>
      <vt:lpstr>1_Office 佈景主題</vt:lpstr>
      <vt:lpstr>114年度智慧雨林產業創生補助計畫 健康照護領域</vt:lpstr>
      <vt:lpstr>簡報大綱</vt:lpstr>
      <vt:lpstr>壹、計畫摘要</vt:lpstr>
      <vt:lpstr>貳、期中計畫執行說明</vt:lpstr>
      <vt:lpstr>貳、計畫內容與執行</vt:lpstr>
      <vt:lpstr>貳、計畫內容與實施方法</vt:lpstr>
      <vt:lpstr>參、計畫查核點執行成果說明</vt:lpstr>
      <vt:lpstr>參、計畫執行時程及查核點</vt:lpstr>
      <vt:lpstr>肆、執行效益說明</vt:lpstr>
      <vt:lpstr>PowerPoint 簡報</vt:lpstr>
      <vt:lpstr>敬請指教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113年數位雲服務研發補助計畫簡報格式</dc:title>
  <dc:creator>劉景育</dc:creator>
  <cp:keywords>提案簡報;數位雲</cp:keywords>
  <cp:lastModifiedBy>談安宸</cp:lastModifiedBy>
  <cp:revision>1204</cp:revision>
  <cp:lastPrinted>2025-03-27T06:45:32Z</cp:lastPrinted>
  <dcterms:modified xsi:type="dcterms:W3CDTF">2025-07-30T06:13:46Z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0x010100C6BEE1BF922ECA458A2D22D02CD6E125</vt:lpwstr>
  </property>
</Properties>
</file>